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30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3" r:id="rId10"/>
    <p:sldId id="292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256" r:id="rId24"/>
    <p:sldId id="257" r:id="rId25"/>
    <p:sldId id="260" r:id="rId26"/>
    <p:sldId id="267" r:id="rId27"/>
    <p:sldId id="268" r:id="rId28"/>
    <p:sldId id="269" r:id="rId29"/>
    <p:sldId id="270" r:id="rId30"/>
    <p:sldId id="271" r:id="rId31"/>
    <p:sldId id="273" r:id="rId32"/>
    <p:sldId id="274" r:id="rId33"/>
    <p:sldId id="275" r:id="rId34"/>
    <p:sldId id="276" r:id="rId35"/>
    <p:sldId id="258" r:id="rId36"/>
    <p:sldId id="262" r:id="rId37"/>
    <p:sldId id="264" r:id="rId38"/>
    <p:sldId id="278" r:id="rId39"/>
    <p:sldId id="266" r:id="rId40"/>
    <p:sldId id="279" r:id="rId41"/>
    <p:sldId id="281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991" autoAdjust="0"/>
    <p:restoredTop sz="94660"/>
  </p:normalViewPr>
  <p:slideViewPr>
    <p:cSldViewPr>
      <p:cViewPr varScale="1">
        <p:scale>
          <a:sx n="97" d="100"/>
          <a:sy n="97" d="100"/>
        </p:scale>
        <p:origin x="-57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BC281-857B-4535-9BCD-FEA0AD42F2B5}" type="datetimeFigureOut">
              <a:rPr lang="en-US" smtClean="0"/>
              <a:t>22/10/2016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2520E-4871-49BE-8A93-4B009A39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41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1680525-C1E4-485C-8009-2D6A21823150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1D5564A-CA5F-470D-8D43-4FF9F3EE4709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4427-870F-4E36-8B76-6B0AEE285861}" type="datetimeFigureOut">
              <a:rPr lang="en-US" smtClean="0"/>
              <a:pPr/>
              <a:t>22/10/2016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EB60-6D96-4C26-80EC-E874F7BCE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4427-870F-4E36-8B76-6B0AEE285861}" type="datetimeFigureOut">
              <a:rPr lang="en-US" smtClean="0"/>
              <a:pPr/>
              <a:t>22/10/2016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EB60-6D96-4C26-80EC-E874F7BCE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4427-870F-4E36-8B76-6B0AEE285861}" type="datetimeFigureOut">
              <a:rPr lang="en-US" smtClean="0"/>
              <a:pPr/>
              <a:t>22/10/2016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EB60-6D96-4C26-80EC-E874F7BCE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AU" noProof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94117-0234-4ACE-B49D-39211ACA35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911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4427-870F-4E36-8B76-6B0AEE285861}" type="datetimeFigureOut">
              <a:rPr lang="en-US" smtClean="0"/>
              <a:pPr/>
              <a:t>22/10/2016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EB60-6D96-4C26-80EC-E874F7BCE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4427-870F-4E36-8B76-6B0AEE285861}" type="datetimeFigureOut">
              <a:rPr lang="en-US" smtClean="0"/>
              <a:pPr/>
              <a:t>22/10/2016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EB60-6D96-4C26-80EC-E874F7BCE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4427-870F-4E36-8B76-6B0AEE285861}" type="datetimeFigureOut">
              <a:rPr lang="en-US" smtClean="0"/>
              <a:pPr/>
              <a:t>22/10/2016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EB60-6D96-4C26-80EC-E874F7BCE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4427-870F-4E36-8B76-6B0AEE285861}" type="datetimeFigureOut">
              <a:rPr lang="en-US" smtClean="0"/>
              <a:pPr/>
              <a:t>22/10/2016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EB60-6D96-4C26-80EC-E874F7BCE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4427-870F-4E36-8B76-6B0AEE285861}" type="datetimeFigureOut">
              <a:rPr lang="en-US" smtClean="0"/>
              <a:pPr/>
              <a:t>22/10/2016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EB60-6D96-4C26-80EC-E874F7BCE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4427-870F-4E36-8B76-6B0AEE285861}" type="datetimeFigureOut">
              <a:rPr lang="en-US" smtClean="0"/>
              <a:pPr/>
              <a:t>22/10/2016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EB60-6D96-4C26-80EC-E874F7BCE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4427-870F-4E36-8B76-6B0AEE285861}" type="datetimeFigureOut">
              <a:rPr lang="en-US" smtClean="0"/>
              <a:pPr/>
              <a:t>22/10/2016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EB60-6D96-4C26-80EC-E874F7BCE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4427-870F-4E36-8B76-6B0AEE285861}" type="datetimeFigureOut">
              <a:rPr lang="en-US" smtClean="0"/>
              <a:pPr/>
              <a:t>22/10/2016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1BEB60-6D96-4C26-80EC-E874F7BCE7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F84427-870F-4E36-8B76-6B0AEE285861}" type="datetimeFigureOut">
              <a:rPr lang="en-US" smtClean="0"/>
              <a:pPr/>
              <a:t>22/10/2016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1BEB60-6D96-4C26-80EC-E874F7BCE70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Excel_Worksheet1.xlsx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AU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defRPr/>
            </a:pPr>
            <a:endParaRPr lang="en-AU" sz="3600" dirty="0" smtClean="0"/>
          </a:p>
        </p:txBody>
      </p:sp>
      <p:pic>
        <p:nvPicPr>
          <p:cNvPr id="4" name="Content Placeholder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908720"/>
            <a:ext cx="5257799" cy="3962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200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Data Collection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n-US" sz="1800"/>
          </a:p>
        </p:txBody>
      </p:sp>
      <p:pic>
        <p:nvPicPr>
          <p:cNvPr id="922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43000"/>
            <a:ext cx="8120063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321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Tier 3 – Advanced Clinician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Experienced clinician with high level of clinical expertise and advanced skills.</a:t>
            </a:r>
          </a:p>
          <a:p>
            <a:pPr eaLnBrk="1" hangingPunct="1">
              <a:defRPr/>
            </a:pPr>
            <a:r>
              <a:rPr lang="en-US" dirty="0" smtClean="0"/>
              <a:t>They would be leading service development and quality improvement initiatives and be involved in research in there area of clinical expertise.</a:t>
            </a:r>
          </a:p>
          <a:p>
            <a:pPr eaLnBrk="1" hangingPunct="1">
              <a:defRPr/>
            </a:pPr>
            <a:r>
              <a:rPr lang="en-US" dirty="0" smtClean="0"/>
              <a:t>There would be no team leader or management responsibility in this category</a:t>
            </a:r>
          </a:p>
        </p:txBody>
      </p:sp>
    </p:spTree>
    <p:extLst>
      <p:ext uri="{BB962C8B-B14F-4D97-AF65-F5344CB8AC3E}">
        <p14:creationId xmlns:p14="http://schemas.microsoft.com/office/powerpoint/2010/main" val="265442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Tier 3- Clinical Leader/Supervisor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Staff with clinical expertise and a clinical caseload who also supervises a team of clinicians +/- manages a clinical work area.</a:t>
            </a:r>
          </a:p>
          <a:p>
            <a:pPr eaLnBrk="1" hangingPunct="1">
              <a:defRPr/>
            </a:pPr>
            <a:r>
              <a:rPr lang="en-US" dirty="0" smtClean="0"/>
              <a:t>They would be leading service development and quality improvement activities in their clinical work area.</a:t>
            </a:r>
          </a:p>
        </p:txBody>
      </p:sp>
    </p:spTree>
    <p:extLst>
      <p:ext uri="{BB962C8B-B14F-4D97-AF65-F5344CB8AC3E}">
        <p14:creationId xmlns:p14="http://schemas.microsoft.com/office/powerpoint/2010/main" val="327654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Tier 3 – Clinical Educator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 clinical educator who in addition to delivering clinical education has a role either in the coordination of placements, university teaching or other strategic activity related to clinical education.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A Tier 2 Clinical Educator is delivering the clinical education</a:t>
            </a:r>
          </a:p>
        </p:txBody>
      </p:sp>
    </p:spTree>
    <p:extLst>
      <p:ext uri="{BB962C8B-B14F-4D97-AF65-F5344CB8AC3E}">
        <p14:creationId xmlns:p14="http://schemas.microsoft.com/office/powerpoint/2010/main" val="319715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No. of Responses 2006-8</a:t>
            </a:r>
            <a:endParaRPr lang="en-AU" dirty="0"/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</p:nvPr>
        </p:nvGraphicFramePr>
        <p:xfrm>
          <a:off x="457200" y="2057400"/>
          <a:ext cx="8229600" cy="419100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56515"/>
                <a:gridCol w="1463911"/>
                <a:gridCol w="1343853"/>
                <a:gridCol w="1150959"/>
                <a:gridCol w="1126147"/>
                <a:gridCol w="1054913"/>
                <a:gridCol w="1033302"/>
              </a:tblGrid>
              <a:tr h="1145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Verdana"/>
                          <a:ea typeface="Times New Roman"/>
                        </a:rPr>
                        <a:t>Tier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Verdana"/>
                          <a:ea typeface="Times New Roman"/>
                        </a:rPr>
                        <a:t>Physiotherapy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Verdana"/>
                          <a:ea typeface="Times New Roman"/>
                        </a:rPr>
                        <a:t>(PT)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Verdana"/>
                          <a:ea typeface="Times New Roman"/>
                        </a:rPr>
                        <a:t>Occupational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Verdana"/>
                          <a:ea typeface="Times New Roman"/>
                        </a:rPr>
                        <a:t>Therapy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Verdana"/>
                          <a:ea typeface="Times New Roman"/>
                        </a:rPr>
                        <a:t>(OT)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Verdana"/>
                          <a:ea typeface="Times New Roman"/>
                        </a:rPr>
                        <a:t>Speech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Verdana"/>
                          <a:ea typeface="Times New Roman"/>
                        </a:rPr>
                        <a:t>Pathology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Verdana"/>
                          <a:ea typeface="Times New Roman"/>
                        </a:rPr>
                        <a:t>(SP)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Verdana"/>
                          <a:ea typeface="Times New Roman"/>
                        </a:rPr>
                        <a:t>Nutrition &amp; Dietetics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Verdana"/>
                          <a:ea typeface="Times New Roman"/>
                        </a:rPr>
                        <a:t>(N&amp;D)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Verdana"/>
                          <a:ea typeface="Times New Roman"/>
                        </a:rPr>
                        <a:t>Social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Verdana"/>
                          <a:ea typeface="Times New Roman"/>
                        </a:rPr>
                        <a:t>Work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Verdana"/>
                          <a:ea typeface="Times New Roman"/>
                        </a:rPr>
                        <a:t>(SW)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Verdana"/>
                          <a:ea typeface="Times New Roman"/>
                        </a:rPr>
                        <a:t>Total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Verdana"/>
                          <a:ea typeface="Times New Roman"/>
                        </a:rPr>
                        <a:t>1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343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162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erdana"/>
                          <a:ea typeface="Times New Roman"/>
                        </a:rPr>
                        <a:t>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111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152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855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Verdana"/>
                          <a:ea typeface="Times New Roman"/>
                        </a:rPr>
                        <a:t>2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287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149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59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115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131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741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Verdana"/>
                          <a:ea typeface="Times New Roman"/>
                        </a:rPr>
                        <a:t>3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131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82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38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45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68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364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Verdana"/>
                          <a:ea typeface="Times New Roman"/>
                        </a:rPr>
                        <a:t>4&amp;5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15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25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14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16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6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76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Verdana"/>
                          <a:ea typeface="Times New Roman"/>
                        </a:rPr>
                        <a:t>Total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776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418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198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287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357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erdana"/>
                          <a:ea typeface="Times New Roman"/>
                        </a:rPr>
                        <a:t>2036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33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AU" sz="4000" dirty="0" smtClean="0"/>
              <a:t>Phase 2  2011 Responses- Tier 3</a:t>
            </a:r>
            <a:endParaRPr lang="en-AU" sz="4000" dirty="0"/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</p:nvPr>
        </p:nvGraphicFramePr>
        <p:xfrm>
          <a:off x="609600" y="1455738"/>
          <a:ext cx="7696200" cy="456406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53140"/>
                <a:gridCol w="1111976"/>
                <a:gridCol w="1223778"/>
                <a:gridCol w="1087802"/>
                <a:gridCol w="951826"/>
                <a:gridCol w="951826"/>
                <a:gridCol w="815852"/>
              </a:tblGrid>
              <a:tr h="8223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Verdana"/>
                          <a:ea typeface="Times New Roman"/>
                        </a:rPr>
                        <a:t>Tier 3 Category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Verdana"/>
                          <a:ea typeface="Times New Roman"/>
                        </a:rPr>
                        <a:t>PT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Verdana"/>
                          <a:ea typeface="Times New Roman"/>
                        </a:rPr>
                        <a:t>OT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Verdana"/>
                          <a:ea typeface="Times New Roman"/>
                        </a:rPr>
                        <a:t>SP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Verdana"/>
                          <a:ea typeface="Times New Roman"/>
                        </a:rPr>
                        <a:t>N &amp; D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Verdana"/>
                          <a:ea typeface="Times New Roman"/>
                        </a:rPr>
                        <a:t>SW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Verdana"/>
                          <a:ea typeface="Times New Roman"/>
                        </a:rPr>
                        <a:t>Total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68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Verdana"/>
                          <a:ea typeface="Times New Roman"/>
                        </a:rPr>
                        <a:t>Senior/Clinical Leader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56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54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14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18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32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174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5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Verdana"/>
                          <a:ea typeface="Times New Roman"/>
                        </a:rPr>
                        <a:t>Advanced Clinician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erdana"/>
                          <a:ea typeface="Times New Roman"/>
                        </a:rPr>
                        <a:t>39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42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10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9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11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111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5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Verdana"/>
                          <a:ea typeface="Times New Roman"/>
                        </a:rPr>
                        <a:t>Clinical Educator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4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1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3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3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2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13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57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Verdana"/>
                          <a:ea typeface="Times New Roman"/>
                        </a:rPr>
                        <a:t>Total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99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97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27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30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/>
                          <a:ea typeface="Times New Roman"/>
                        </a:rPr>
                        <a:t>45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erdana"/>
                          <a:ea typeface="Times New Roman"/>
                        </a:rPr>
                        <a:t>298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413" name="Rectangle 1"/>
          <p:cNvSpPr>
            <a:spLocks noChangeArrowheads="1"/>
          </p:cNvSpPr>
          <p:nvPr/>
        </p:nvSpPr>
        <p:spPr bwMode="auto">
          <a:xfrm>
            <a:off x="1336675" y="30178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30945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/>
              <a:t>Responses 2012- Clinical Educators</a:t>
            </a:r>
            <a:endParaRPr lang="en-AU" dirty="0"/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169980956"/>
              </p:ext>
            </p:extLst>
          </p:nvPr>
        </p:nvGraphicFramePr>
        <p:xfrm>
          <a:off x="1219200" y="2057400"/>
          <a:ext cx="7010398" cy="342899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14741"/>
                <a:gridCol w="1012889"/>
                <a:gridCol w="1114728"/>
                <a:gridCol w="990869"/>
                <a:gridCol w="867010"/>
                <a:gridCol w="867010"/>
                <a:gridCol w="743151"/>
              </a:tblGrid>
              <a:tr h="788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Verdana"/>
                          <a:ea typeface="Times New Roman"/>
                        </a:rPr>
                        <a:t>Category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Verdana"/>
                          <a:ea typeface="Times New Roman"/>
                        </a:rPr>
                        <a:t>PT</a:t>
                      </a:r>
                      <a:endParaRPr lang="en-AU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A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Verdana"/>
                          <a:ea typeface="Times New Roman"/>
                        </a:rPr>
                        <a:t>OT</a:t>
                      </a:r>
                      <a:endParaRPr lang="en-A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Verdana"/>
                          <a:ea typeface="Times New Roman"/>
                        </a:rPr>
                        <a:t>SP</a:t>
                      </a:r>
                      <a:endParaRPr lang="en-A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Verdana"/>
                          <a:ea typeface="Times New Roman"/>
                        </a:rPr>
                        <a:t>N &amp; D</a:t>
                      </a:r>
                      <a:endParaRPr lang="en-A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Verdana"/>
                          <a:ea typeface="Times New Roman"/>
                        </a:rPr>
                        <a:t>SW</a:t>
                      </a:r>
                      <a:endParaRPr lang="en-A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Verdana"/>
                          <a:ea typeface="Times New Roman"/>
                        </a:rPr>
                        <a:t>Total</a:t>
                      </a:r>
                      <a:endParaRPr lang="en-A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67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Verdana"/>
                          <a:ea typeface="Times New Roman"/>
                        </a:rPr>
                        <a:t>Tier</a:t>
                      </a:r>
                      <a:r>
                        <a:rPr lang="en-US" sz="1400" b="1" baseline="0" dirty="0" smtClean="0">
                          <a:effectLst/>
                          <a:latin typeface="Verdana"/>
                          <a:ea typeface="Times New Roman"/>
                        </a:rPr>
                        <a:t> 2 Clinical Educator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Times New Roman"/>
                          <a:ea typeface="Times New Roman"/>
                        </a:rPr>
                        <a:t>50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Times New Roman"/>
                          <a:ea typeface="Times New Roman"/>
                        </a:rPr>
                        <a:t>191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67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Verdana"/>
                          <a:ea typeface="Times New Roman"/>
                        </a:rPr>
                        <a:t> Tier 3 Clinical </a:t>
                      </a:r>
                      <a:r>
                        <a:rPr lang="en-US" sz="1400" b="1" dirty="0">
                          <a:effectLst/>
                          <a:latin typeface="Verdana"/>
                          <a:ea typeface="Times New Roman"/>
                        </a:rPr>
                        <a:t>Educator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906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Verdana"/>
                          <a:ea typeface="Times New Roman"/>
                        </a:rPr>
                        <a:t>Total</a:t>
                      </a:r>
                      <a:endParaRPr lang="en-AU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A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Times New Roman"/>
                          <a:ea typeface="Times New Roman"/>
                        </a:rPr>
                        <a:t>62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Times New Roman"/>
                          <a:ea typeface="Times New Roman"/>
                        </a:rPr>
                        <a:t>54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Times New Roman"/>
                          <a:ea typeface="Times New Roman"/>
                        </a:rPr>
                        <a:t>207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429" name="Rectangle 1"/>
          <p:cNvSpPr>
            <a:spLocks noChangeArrowheads="1"/>
          </p:cNvSpPr>
          <p:nvPr/>
        </p:nvSpPr>
        <p:spPr bwMode="auto">
          <a:xfrm>
            <a:off x="1336675" y="30178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400424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AU" sz="3600" dirty="0" smtClean="0"/>
              <a:t>Mean CCR (95% Confidence Interval)</a:t>
            </a:r>
            <a:endParaRPr lang="en-AU" sz="3600" dirty="0"/>
          </a:p>
        </p:txBody>
      </p:sp>
      <p:graphicFrame>
        <p:nvGraphicFramePr>
          <p:cNvPr id="9" name="Table Placeholder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280966121"/>
              </p:ext>
            </p:extLst>
          </p:nvPr>
        </p:nvGraphicFramePr>
        <p:xfrm>
          <a:off x="609600" y="1524000"/>
          <a:ext cx="8229600" cy="44196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56515"/>
                <a:gridCol w="1305685"/>
                <a:gridCol w="1295400"/>
                <a:gridCol w="1295400"/>
                <a:gridCol w="1188385"/>
                <a:gridCol w="1054913"/>
                <a:gridCol w="1033302"/>
              </a:tblGrid>
              <a:tr h="457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Verdana"/>
                          <a:ea typeface="Times New Roman"/>
                        </a:rPr>
                        <a:t>Tier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Verdana"/>
                          <a:ea typeface="Times New Roman"/>
                        </a:rPr>
                        <a:t>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b="1" dirty="0" smtClean="0">
                          <a:effectLst/>
                          <a:latin typeface="Times New Roman"/>
                          <a:ea typeface="Times New Roman"/>
                        </a:rPr>
                        <a:t>SP</a:t>
                      </a:r>
                      <a:endParaRPr lang="en-A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b="0" dirty="0" smtClean="0">
                          <a:effectLst/>
                          <a:latin typeface="Times New Roman"/>
                          <a:ea typeface="Times New Roman"/>
                        </a:rPr>
                        <a:t>PT</a:t>
                      </a:r>
                      <a:endParaRPr lang="en-AU" sz="2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b="1" dirty="0" smtClean="0">
                          <a:effectLst/>
                          <a:latin typeface="Times New Roman"/>
                          <a:ea typeface="Times New Roman"/>
                        </a:rPr>
                        <a:t>ND</a:t>
                      </a:r>
                      <a:endParaRPr lang="en-A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b="1" dirty="0" smtClean="0">
                          <a:effectLst/>
                          <a:latin typeface="Times New Roman"/>
                          <a:ea typeface="Times New Roman"/>
                        </a:rPr>
                        <a:t>SW</a:t>
                      </a:r>
                      <a:endParaRPr lang="en-A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Verdana"/>
                          <a:ea typeface="Times New Roman"/>
                        </a:rPr>
                        <a:t>All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64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Verdana"/>
                          <a:ea typeface="Times New Roman"/>
                        </a:rPr>
                        <a:t>1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80.05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(77.78-82.32)</a:t>
                      </a:r>
                      <a:endParaRPr lang="en-A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76.39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(73.56-79.21)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83.54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 (81.69, 85.39)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73.57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 (69.39, 77.75)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75.63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 (73.19, 78.07)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77.93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 (76.51, 79.35)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64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Verdana"/>
                          <a:ea typeface="Times New Roman"/>
                        </a:rPr>
                        <a:t>2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74.46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(71.66-77.26)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72.79 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(68.19, 77.38)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73.98 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(70.32, 77.74)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68.45 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(63.70, 73.21)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73.17 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(69.54, 76.81)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72.52 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(70.74, 74.31)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64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Verdana"/>
                          <a:ea typeface="Times New Roman"/>
                        </a:rPr>
                        <a:t>3 Advanced Clinician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64.83  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(50.35, 79.32)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71.17 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(61.73, 80.60)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76.29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 (69.49, 83.08)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60.33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 (40.82, 79.85)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69.25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 (55.00, 83.50)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69.54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 (64.22, 74.86)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64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b="1" dirty="0" smtClean="0">
                          <a:effectLst/>
                          <a:latin typeface="Times New Roman"/>
                          <a:ea typeface="Times New Roman"/>
                        </a:rPr>
                        <a:t> All</a:t>
                      </a:r>
                      <a:r>
                        <a:rPr lang="en-AU" sz="2000" b="1" baseline="0" dirty="0" smtClean="0">
                          <a:effectLst/>
                          <a:latin typeface="Times New Roman"/>
                          <a:ea typeface="Times New Roman"/>
                        </a:rPr>
                        <a:t> of above</a:t>
                      </a:r>
                      <a:endParaRPr lang="en-A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75.46 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(72.60, 78.31)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74.22 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(71.61, 76.82)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78.58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 (76.20, 80.96)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70.06 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(66.69, 73.43)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73.89 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(71.50, 76.27)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74.54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 (73.27, 75.80)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1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AU" sz="3600" dirty="0" smtClean="0"/>
              <a:t>Mean CCR (95% Confidence Interval)</a:t>
            </a:r>
            <a:endParaRPr lang="en-AU" sz="3600" dirty="0"/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978849122"/>
              </p:ext>
            </p:extLst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56515"/>
                <a:gridCol w="1305685"/>
                <a:gridCol w="1295400"/>
                <a:gridCol w="1295400"/>
                <a:gridCol w="1188385"/>
                <a:gridCol w="1054913"/>
                <a:gridCol w="1033302"/>
              </a:tblGrid>
              <a:tr h="457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Verdana"/>
                          <a:ea typeface="Times New Roman"/>
                        </a:rPr>
                        <a:t>Tier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Verdana"/>
                          <a:ea typeface="Times New Roman"/>
                        </a:rPr>
                        <a:t>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b="1" dirty="0" smtClean="0">
                          <a:effectLst/>
                          <a:latin typeface="Times New Roman"/>
                          <a:ea typeface="Times New Roman"/>
                        </a:rPr>
                        <a:t>SP</a:t>
                      </a:r>
                      <a:endParaRPr lang="en-A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b="0" dirty="0" smtClean="0">
                          <a:effectLst/>
                          <a:latin typeface="Times New Roman"/>
                          <a:ea typeface="Times New Roman"/>
                        </a:rPr>
                        <a:t>PT</a:t>
                      </a:r>
                      <a:endParaRPr lang="en-AU" sz="2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b="1" dirty="0" smtClean="0">
                          <a:effectLst/>
                          <a:latin typeface="Times New Roman"/>
                          <a:ea typeface="Times New Roman"/>
                        </a:rPr>
                        <a:t>ND</a:t>
                      </a:r>
                      <a:endParaRPr lang="en-A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b="1" dirty="0" smtClean="0">
                          <a:effectLst/>
                          <a:latin typeface="Times New Roman"/>
                          <a:ea typeface="Times New Roman"/>
                        </a:rPr>
                        <a:t>SW</a:t>
                      </a:r>
                      <a:endParaRPr lang="en-A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Verdana"/>
                          <a:ea typeface="Times New Roman"/>
                        </a:rPr>
                        <a:t>All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64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Verdana"/>
                          <a:ea typeface="Times New Roman"/>
                        </a:rPr>
                        <a:t>3 Advanced Clinician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64.83  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(50.35, 79.32)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71.17 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(61.73, 80.60)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76.29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 (69.49, 83.08)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60.33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 (40.82, 79.85)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69.25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 (55.00, 83.50)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69.54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 (64.22, 74.86)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64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Verdana"/>
                          <a:ea typeface="Times New Roman"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Verdana"/>
                          <a:ea typeface="Times New Roman"/>
                        </a:rPr>
                        <a:t>Clinical</a:t>
                      </a:r>
                      <a:r>
                        <a:rPr lang="en-US" sz="1400" b="1" baseline="0" dirty="0" smtClean="0">
                          <a:effectLst/>
                          <a:latin typeface="Verdana"/>
                          <a:ea typeface="Times New Roman"/>
                        </a:rPr>
                        <a:t> Team Leader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58.33 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(52.28, 64.38)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58.90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 (49.42, 68.38)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58.30 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(52.23, 64.37)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50.67 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(33.13, 68.20)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62.78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 (53.59, 71.96)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58.33</a:t>
                      </a:r>
                      <a:endParaRPr lang="en-AU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64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Clinical Educator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65.40 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(51.50, 79.30)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33.29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 (16.23, 50.34)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59.83 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(38.08, 81.58)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55.00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 (42.73, 67.27)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35.80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 (16.66, 54.94)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48.83</a:t>
                      </a:r>
                      <a:endParaRPr lang="en-AU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Clinical Educator</a:t>
                      </a:r>
                      <a:endParaRPr lang="en-AU" sz="14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64.33 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(56.66, 72.00)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64.00 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(55.52, 72.48)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53.50 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(37.25, 69.75)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49.00 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(28.57, 69.43) 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73.00</a:t>
                      </a:r>
                      <a:r>
                        <a:rPr lang="en-AU" sz="2000" dirty="0" smtClean="0">
                          <a:effectLst/>
                          <a:latin typeface="Times New Roman"/>
                          <a:ea typeface="Times New Roman"/>
                        </a:rPr>
                        <a:t> (N/A)</a:t>
                      </a:r>
                      <a:endParaRPr lang="en-A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58.65</a:t>
                      </a:r>
                      <a:endParaRPr lang="en-AU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48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2 Way ANOVA- Seniority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2 way ANOVA was done on Tiers with a predominant clinical load (Tier 1, Tier 2 and Tier 3 Advanced Clinician)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AU" dirty="0" smtClean="0"/>
          </a:p>
          <a:p>
            <a:pPr>
              <a:defRPr/>
            </a:pPr>
            <a:r>
              <a:rPr lang="en-AU" dirty="0" smtClean="0"/>
              <a:t>Significant Difference between Tiers</a:t>
            </a:r>
          </a:p>
          <a:p>
            <a:pPr lvl="1">
              <a:defRPr/>
            </a:pPr>
            <a:r>
              <a:rPr lang="en-AU" dirty="0" smtClean="0"/>
              <a:t>More senior staff-lowest CCR</a:t>
            </a:r>
          </a:p>
          <a:p>
            <a:pPr lvl="1">
              <a:defRPr/>
            </a:pPr>
            <a:r>
              <a:rPr lang="en-AU" dirty="0" smtClean="0"/>
              <a:t>Tier 3 &gt; Tier 2 &gt; Tier 1</a:t>
            </a:r>
          </a:p>
        </p:txBody>
      </p:sp>
    </p:spTree>
    <p:extLst>
      <p:ext uri="{BB962C8B-B14F-4D97-AF65-F5344CB8AC3E}">
        <p14:creationId xmlns:p14="http://schemas.microsoft.com/office/powerpoint/2010/main" val="109634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effectLst/>
              </a:rPr>
              <a:t>The Australasian Allied Health Benchmarking Consortium (AAHBC) was convened in 1997 as the National Allied Health Benchmarking Consortium (NAHBC) to develop a </a:t>
            </a:r>
            <a:r>
              <a:rPr lang="en-US" sz="2800" dirty="0" err="1" smtClean="0">
                <a:effectLst/>
              </a:rPr>
              <a:t>standardised</a:t>
            </a:r>
            <a:r>
              <a:rPr lang="en-US" sz="2800" dirty="0" smtClean="0">
                <a:effectLst/>
              </a:rPr>
              <a:t> method of recording allied health practitioners’ activity in Australia’s public hospitals.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7581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2 Way ANOVA - Professions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Significantly higher CCRs for Physiotherapy compared with the other professions</a:t>
            </a:r>
          </a:p>
          <a:p>
            <a:pPr>
              <a:defRPr/>
            </a:pPr>
            <a:r>
              <a:rPr lang="en-AU" dirty="0" smtClean="0"/>
              <a:t>Significantly lower CCRs for Nutrition &amp; Dietetics compared with the other professions</a:t>
            </a:r>
          </a:p>
          <a:p>
            <a:pPr>
              <a:defRPr/>
            </a:pPr>
            <a:r>
              <a:rPr lang="en-AU" dirty="0" smtClean="0"/>
              <a:t>No significant difference in CCRs between Speech Pathology, Social Work and Occupational Therapy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9304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"/>
            <a:ext cx="8001000" cy="865188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Considerations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257800"/>
          </a:xfrm>
        </p:spPr>
        <p:txBody>
          <a:bodyPr/>
          <a:lstStyle/>
          <a:p>
            <a:pPr>
              <a:defRPr/>
            </a:pPr>
            <a:r>
              <a:rPr lang="en-AU" sz="2800" dirty="0" smtClean="0"/>
              <a:t>Variation within Tiers is expected</a:t>
            </a:r>
          </a:p>
          <a:p>
            <a:pPr lvl="1">
              <a:defRPr/>
            </a:pPr>
            <a:r>
              <a:rPr lang="en-AU" sz="2400" dirty="0"/>
              <a:t>R</a:t>
            </a:r>
            <a:r>
              <a:rPr lang="en-AU" sz="2400" dirty="0" smtClean="0"/>
              <a:t>ange of experience</a:t>
            </a:r>
          </a:p>
          <a:p>
            <a:pPr lvl="1">
              <a:defRPr/>
            </a:pPr>
            <a:r>
              <a:rPr lang="en-AU" sz="2400" dirty="0" smtClean="0"/>
              <a:t>Variation in clinical area</a:t>
            </a:r>
          </a:p>
          <a:p>
            <a:pPr lvl="1">
              <a:defRPr/>
            </a:pPr>
            <a:r>
              <a:rPr lang="en-AU" sz="2400" dirty="0" smtClean="0"/>
              <a:t>Variation in role</a:t>
            </a:r>
          </a:p>
          <a:p>
            <a:pPr>
              <a:defRPr/>
            </a:pPr>
            <a:r>
              <a:rPr lang="en-AU" sz="2800" dirty="0" smtClean="0"/>
              <a:t>Is CCR size  and context of service dependent?- </a:t>
            </a:r>
          </a:p>
          <a:p>
            <a:pPr>
              <a:defRPr/>
            </a:pPr>
            <a:r>
              <a:rPr lang="en-AU" sz="2800" dirty="0" smtClean="0"/>
              <a:t>Based on current practice and should not be considered a “gold standard”</a:t>
            </a:r>
          </a:p>
          <a:p>
            <a:pPr>
              <a:defRPr/>
            </a:pPr>
            <a:r>
              <a:rPr lang="en-AU" sz="2800" dirty="0" smtClean="0"/>
              <a:t>Do higher CCRs indicate better performance and better patient outcome???</a:t>
            </a:r>
          </a:p>
          <a:p>
            <a:pPr>
              <a:defRPr/>
            </a:pPr>
            <a:r>
              <a:rPr lang="en-AU" sz="2800" dirty="0" smtClean="0"/>
              <a:t>Why is there difference between professions?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72055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Conclusion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CCRs are a useful tool in workload management and determining staffing levels</a:t>
            </a:r>
          </a:p>
          <a:p>
            <a:pPr>
              <a:defRPr/>
            </a:pPr>
            <a:r>
              <a:rPr lang="en-AU" dirty="0" smtClean="0"/>
              <a:t>Can be quantified  and benchmarked between like roles</a:t>
            </a:r>
          </a:p>
          <a:p>
            <a:pPr>
              <a:defRPr/>
            </a:pPr>
            <a:r>
              <a:rPr lang="en-AU" dirty="0" smtClean="0"/>
              <a:t>CCR decreases with seniority</a:t>
            </a:r>
          </a:p>
          <a:p>
            <a:pPr>
              <a:defRPr/>
            </a:pPr>
            <a:r>
              <a:rPr lang="en-AU" dirty="0" smtClean="0"/>
              <a:t>Differences exist between professions</a:t>
            </a:r>
          </a:p>
          <a:p>
            <a:pPr marL="0" indent="0">
              <a:buNone/>
              <a:defRPr/>
            </a:pPr>
            <a:endParaRPr lang="en-AU" dirty="0" smtClean="0"/>
          </a:p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749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AHHBC Staffing Models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/>
          <a:lstStyle/>
          <a:p>
            <a:pPr algn="r"/>
            <a:r>
              <a:rPr lang="en-AU" dirty="0" smtClean="0"/>
              <a:t>Jim </a:t>
            </a:r>
            <a:r>
              <a:rPr lang="en-AU" dirty="0" err="1" smtClean="0"/>
              <a:t>Sayer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350" y="3284984"/>
            <a:ext cx="2019300" cy="111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Benchmarking:</a:t>
            </a:r>
          </a:p>
          <a:p>
            <a:pPr lvl="1"/>
            <a:r>
              <a:rPr lang="en-AU" dirty="0" smtClean="0"/>
              <a:t>Service Performance  / Activity</a:t>
            </a:r>
          </a:p>
          <a:p>
            <a:pPr lvl="2"/>
            <a:r>
              <a:rPr lang="en-AU" dirty="0" smtClean="0"/>
              <a:t>Episodes</a:t>
            </a:r>
          </a:p>
          <a:p>
            <a:pPr lvl="2"/>
            <a:r>
              <a:rPr lang="en-AU" dirty="0" smtClean="0"/>
              <a:t>Occasions of Service</a:t>
            </a:r>
          </a:p>
          <a:p>
            <a:pPr lvl="2"/>
            <a:r>
              <a:rPr lang="en-AU" dirty="0" smtClean="0"/>
              <a:t>Hours of Activity</a:t>
            </a:r>
          </a:p>
          <a:p>
            <a:pPr lvl="3"/>
            <a:r>
              <a:rPr lang="en-AU" dirty="0" smtClean="0"/>
              <a:t>Per Episode Level</a:t>
            </a:r>
            <a:endParaRPr lang="en-AU" dirty="0"/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Service Growth / Business Case Development</a:t>
            </a:r>
          </a:p>
          <a:p>
            <a:pPr lvl="2"/>
            <a:r>
              <a:rPr lang="en-AU" dirty="0" smtClean="0"/>
              <a:t>The classic Ring-around</a:t>
            </a:r>
          </a:p>
          <a:p>
            <a:pPr lvl="3"/>
            <a:r>
              <a:rPr lang="en-AU" dirty="0" smtClean="0"/>
              <a:t>How many beds do you have ?</a:t>
            </a:r>
          </a:p>
          <a:p>
            <a:pPr lvl="3"/>
            <a:r>
              <a:rPr lang="en-AU" dirty="0" smtClean="0"/>
              <a:t>How much </a:t>
            </a:r>
            <a:r>
              <a:rPr lang="en-AU" dirty="0" err="1" smtClean="0"/>
              <a:t>eft</a:t>
            </a:r>
            <a:r>
              <a:rPr lang="en-AU" dirty="0" smtClean="0"/>
              <a:t> do you have ?</a:t>
            </a:r>
            <a:endParaRPr lang="en-AU" dirty="0"/>
          </a:p>
          <a:p>
            <a:pPr lvl="1"/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908720"/>
            <a:ext cx="2019300" cy="111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Past Models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2009-10?	Excel Spreadsheet</a:t>
            </a:r>
          </a:p>
          <a:p>
            <a:endParaRPr lang="en-AU" dirty="0" smtClean="0"/>
          </a:p>
          <a:p>
            <a:r>
              <a:rPr lang="en-AU" dirty="0" smtClean="0"/>
              <a:t>2011-12?	Excel Spreadsheet </a:t>
            </a:r>
            <a:r>
              <a:rPr lang="en-AU" dirty="0" err="1"/>
              <a:t>V</a:t>
            </a:r>
            <a:r>
              <a:rPr lang="en-AU" dirty="0" err="1" smtClean="0"/>
              <a:t>er</a:t>
            </a:r>
            <a:r>
              <a:rPr lang="en-AU" dirty="0" smtClean="0"/>
              <a:t> 2.0</a:t>
            </a:r>
            <a:endParaRPr lang="en-AU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24744"/>
            <a:ext cx="2019300" cy="111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551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1556792"/>
            <a:ext cx="9105900" cy="462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93633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1628800"/>
            <a:ext cx="8591550" cy="484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0287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1844824"/>
            <a:ext cx="8591550" cy="430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55101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1071563"/>
            <a:ext cx="8591550" cy="500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494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Its current aim is to enable a network of collaborative teaching hospitals to develop and maintain a </a:t>
            </a:r>
            <a:r>
              <a:rPr lang="en-US" dirty="0" err="1" smtClean="0">
                <a:effectLst/>
              </a:rPr>
              <a:t>standardised</a:t>
            </a:r>
            <a:r>
              <a:rPr lang="en-US" dirty="0" smtClean="0">
                <a:effectLst/>
              </a:rPr>
              <a:t> approach to benchmarking and subsequently improved practices. </a:t>
            </a:r>
          </a:p>
        </p:txBody>
      </p:sp>
    </p:spTree>
    <p:extLst>
      <p:ext uri="{BB962C8B-B14F-4D97-AF65-F5344CB8AC3E}">
        <p14:creationId xmlns:p14="http://schemas.microsoft.com/office/powerpoint/2010/main" val="219265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1628775"/>
            <a:ext cx="859155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8470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09538"/>
            <a:ext cx="8286750" cy="675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7784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549455"/>
              </p:ext>
            </p:extLst>
          </p:nvPr>
        </p:nvGraphicFramePr>
        <p:xfrm>
          <a:off x="2123728" y="1340768"/>
          <a:ext cx="4937125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Worksheet" r:id="rId4" imgW="10229985" imgH="8420190" progId="Excel.Sheet.12">
                  <p:embed/>
                </p:oleObj>
              </mc:Choice>
              <mc:Fallback>
                <p:oleObj name="Worksheet" r:id="rId4" imgW="10229985" imgH="84201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3728" y="1340768"/>
                        <a:ext cx="4937125" cy="40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85357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New Model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Access Database</a:t>
            </a:r>
          </a:p>
          <a:p>
            <a:pPr lvl="1"/>
            <a:r>
              <a:rPr lang="en-AU" dirty="0" smtClean="0"/>
              <a:t>Used 2011-2012 data</a:t>
            </a:r>
          </a:p>
          <a:p>
            <a:pPr lvl="1"/>
            <a:r>
              <a:rPr lang="en-AU" dirty="0" smtClean="0"/>
              <a:t>Uses SRG </a:t>
            </a:r>
            <a:r>
              <a:rPr lang="en-AU" dirty="0" err="1" smtClean="0"/>
              <a:t>goups</a:t>
            </a:r>
            <a:r>
              <a:rPr lang="en-AU" dirty="0" smtClean="0"/>
              <a:t> </a:t>
            </a:r>
          </a:p>
          <a:p>
            <a:pPr lvl="1"/>
            <a:r>
              <a:rPr lang="en-AU" dirty="0" smtClean="0"/>
              <a:t>Uses </a:t>
            </a:r>
            <a:r>
              <a:rPr lang="en-AU" dirty="0" err="1" smtClean="0"/>
              <a:t>Eft</a:t>
            </a:r>
            <a:r>
              <a:rPr lang="en-AU" dirty="0" smtClean="0"/>
              <a:t> per bed as the comparator!</a:t>
            </a:r>
          </a:p>
          <a:p>
            <a:pPr lvl="1"/>
            <a:r>
              <a:rPr lang="en-AU" dirty="0" smtClean="0"/>
              <a:t>Allows quick identification of areas for benchmarking</a:t>
            </a:r>
          </a:p>
          <a:p>
            <a:pPr lvl="1"/>
            <a:r>
              <a:rPr lang="en-AU" dirty="0" smtClean="0"/>
              <a:t>Allows meaningful comparison at  each level, </a:t>
            </a:r>
            <a:r>
              <a:rPr lang="en-AU" dirty="0" err="1" smtClean="0"/>
              <a:t>Dept</a:t>
            </a:r>
            <a:r>
              <a:rPr lang="en-AU" dirty="0" smtClean="0"/>
              <a:t> vs SRG vs DRG</a:t>
            </a:r>
          </a:p>
          <a:p>
            <a:pPr lvl="1"/>
            <a:endParaRPr lang="en-AU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6251" y="1134843"/>
            <a:ext cx="2019300" cy="111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035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/>
          <a:lstStyle/>
          <a:p>
            <a:r>
              <a:rPr lang="en-AU" dirty="0" smtClean="0"/>
              <a:t>The Trick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Translation of Clinical Hours to EFT.</a:t>
            </a:r>
          </a:p>
          <a:p>
            <a:endParaRPr lang="en-AU" dirty="0" smtClean="0"/>
          </a:p>
          <a:p>
            <a:r>
              <a:rPr lang="en-AU" dirty="0" smtClean="0"/>
              <a:t>Assumptions</a:t>
            </a:r>
          </a:p>
          <a:p>
            <a:pPr lvl="1"/>
            <a:r>
              <a:rPr lang="en-AU" dirty="0" smtClean="0"/>
              <a:t>Stats Entry is Perfect !</a:t>
            </a:r>
          </a:p>
          <a:p>
            <a:pPr lvl="1"/>
            <a:r>
              <a:rPr lang="en-AU" dirty="0" smtClean="0"/>
              <a:t>Data Matching is Perfect</a:t>
            </a:r>
          </a:p>
          <a:p>
            <a:pPr lvl="1"/>
            <a:r>
              <a:rPr lang="en-AU" dirty="0" smtClean="0"/>
              <a:t>Allied Health Factor</a:t>
            </a:r>
          </a:p>
          <a:p>
            <a:pPr lvl="1"/>
            <a:r>
              <a:rPr lang="en-AU" dirty="0" smtClean="0"/>
              <a:t>100 % Beds Occupancy </a:t>
            </a:r>
          </a:p>
          <a:p>
            <a:pPr lvl="1"/>
            <a:r>
              <a:rPr lang="en-AU" dirty="0" smtClean="0"/>
              <a:t>Reflects previous activity not necessarily ideal activity</a:t>
            </a:r>
          </a:p>
          <a:p>
            <a:endParaRPr lang="en-AU" dirty="0" smtClean="0"/>
          </a:p>
          <a:p>
            <a:r>
              <a:rPr lang="en-AU" dirty="0" smtClean="0"/>
              <a:t>Flaws</a:t>
            </a:r>
          </a:p>
          <a:p>
            <a:pPr lvl="1"/>
            <a:r>
              <a:rPr lang="en-AU" dirty="0"/>
              <a:t> I</a:t>
            </a:r>
            <a:r>
              <a:rPr lang="en-AU" dirty="0" smtClean="0"/>
              <a:t>ts Assumptions !!</a:t>
            </a:r>
          </a:p>
          <a:p>
            <a:pPr lvl="1"/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7904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Assumptions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dirty="0" smtClean="0"/>
              <a:t>Translation of Clinical Hrs to EFT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Allied Health Factor </a:t>
            </a:r>
          </a:p>
          <a:p>
            <a:pPr lvl="1"/>
            <a:r>
              <a:rPr lang="en-AU" dirty="0" smtClean="0"/>
              <a:t>Direct Clinical </a:t>
            </a:r>
            <a:r>
              <a:rPr lang="en-AU" dirty="0"/>
              <a:t>C</a:t>
            </a:r>
            <a:r>
              <a:rPr lang="en-AU" dirty="0" smtClean="0"/>
              <a:t>are Ratio – (75.0%)</a:t>
            </a:r>
          </a:p>
          <a:p>
            <a:pPr lvl="1"/>
            <a:r>
              <a:rPr lang="en-AU" dirty="0" smtClean="0"/>
              <a:t>Leave</a:t>
            </a:r>
          </a:p>
          <a:p>
            <a:pPr lvl="2"/>
            <a:r>
              <a:rPr lang="en-AU" dirty="0" smtClean="0"/>
              <a:t>Annual Leave</a:t>
            </a:r>
          </a:p>
          <a:p>
            <a:pPr lvl="2"/>
            <a:r>
              <a:rPr lang="en-AU" dirty="0" smtClean="0"/>
              <a:t>ADO</a:t>
            </a:r>
          </a:p>
          <a:p>
            <a:pPr lvl="2"/>
            <a:r>
              <a:rPr lang="en-AU" dirty="0" smtClean="0"/>
              <a:t>Sick Leave</a:t>
            </a:r>
          </a:p>
          <a:p>
            <a:pPr lvl="2"/>
            <a:r>
              <a:rPr lang="en-AU" dirty="0" smtClean="0"/>
              <a:t>Professional Development Leave</a:t>
            </a:r>
          </a:p>
          <a:p>
            <a:pPr lvl="2"/>
            <a:endParaRPr lang="en-AU" b="1" dirty="0"/>
          </a:p>
          <a:p>
            <a:pPr lvl="1"/>
            <a:r>
              <a:rPr lang="en-US" b="1" dirty="0" smtClean="0"/>
              <a:t>-&gt; </a:t>
            </a:r>
            <a:r>
              <a:rPr lang="en-US" b="1" dirty="0"/>
              <a:t>1 </a:t>
            </a:r>
            <a:r>
              <a:rPr lang="en-US" b="1" dirty="0" smtClean="0"/>
              <a:t>Clinical </a:t>
            </a:r>
            <a:r>
              <a:rPr lang="en-US" b="1" dirty="0" err="1" smtClean="0"/>
              <a:t>Hr</a:t>
            </a:r>
            <a:r>
              <a:rPr lang="en-US" b="1" dirty="0" smtClean="0"/>
              <a:t>   = 1.7458 Actual / EFT </a:t>
            </a:r>
            <a:r>
              <a:rPr lang="en-US" b="1" dirty="0" err="1" smtClean="0"/>
              <a:t>Hrs</a:t>
            </a:r>
            <a:r>
              <a:rPr lang="en-US" b="1" dirty="0" smtClean="0"/>
              <a:t> </a:t>
            </a:r>
          </a:p>
          <a:p>
            <a:pPr lvl="1"/>
            <a:r>
              <a:rPr lang="en-US" b="1" dirty="0" smtClean="0"/>
              <a:t>-&gt; 4.58 Clinical </a:t>
            </a:r>
            <a:r>
              <a:rPr lang="en-US" b="1" dirty="0" err="1"/>
              <a:t>H</a:t>
            </a:r>
            <a:r>
              <a:rPr lang="en-US" b="1" dirty="0" err="1" smtClean="0"/>
              <a:t>rs</a:t>
            </a:r>
            <a:r>
              <a:rPr lang="en-US" b="1" dirty="0" smtClean="0"/>
              <a:t> = 8.0 Actual / EFT </a:t>
            </a:r>
            <a:r>
              <a:rPr lang="en-US" b="1" dirty="0" err="1" smtClean="0"/>
              <a:t>hrs</a:t>
            </a:r>
            <a:r>
              <a:rPr lang="en-US" b="1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2088 </a:t>
            </a:r>
            <a:r>
              <a:rPr lang="en-US" dirty="0" err="1" smtClean="0"/>
              <a:t>Hrs</a:t>
            </a:r>
            <a:r>
              <a:rPr lang="en-US" dirty="0" smtClean="0"/>
              <a:t> per EFT Year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268760"/>
            <a:ext cx="2019300" cy="111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Assumptions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Translation of Separation Activity to Beds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Normally have</a:t>
            </a:r>
          </a:p>
          <a:p>
            <a:pPr lvl="1"/>
            <a:r>
              <a:rPr lang="en-AU" dirty="0" smtClean="0"/>
              <a:t>Number of </a:t>
            </a:r>
            <a:r>
              <a:rPr lang="en-AU" dirty="0" err="1" smtClean="0"/>
              <a:t>Seps</a:t>
            </a:r>
            <a:endParaRPr lang="en-AU" dirty="0" smtClean="0"/>
          </a:p>
          <a:p>
            <a:pPr lvl="1"/>
            <a:r>
              <a:rPr lang="en-AU" dirty="0" err="1" smtClean="0"/>
              <a:t>Avg</a:t>
            </a:r>
            <a:r>
              <a:rPr lang="en-AU" dirty="0" smtClean="0"/>
              <a:t> LOS </a:t>
            </a:r>
          </a:p>
          <a:p>
            <a:pPr lvl="1"/>
            <a:r>
              <a:rPr lang="en-AU" dirty="0" smtClean="0"/>
              <a:t>Bed days: </a:t>
            </a:r>
            <a:r>
              <a:rPr lang="en-AU" dirty="0" err="1" smtClean="0"/>
              <a:t>Seps</a:t>
            </a:r>
            <a:r>
              <a:rPr lang="en-AU" dirty="0" smtClean="0"/>
              <a:t> x </a:t>
            </a:r>
            <a:r>
              <a:rPr lang="en-AU" dirty="0" err="1" smtClean="0"/>
              <a:t>Avg</a:t>
            </a:r>
            <a:r>
              <a:rPr lang="en-AU" dirty="0" smtClean="0"/>
              <a:t> LOS</a:t>
            </a:r>
          </a:p>
          <a:p>
            <a:pPr lvl="1"/>
            <a:r>
              <a:rPr lang="en-AU" dirty="0" smtClean="0"/>
              <a:t>Assume 100% Occupancy</a:t>
            </a:r>
          </a:p>
          <a:p>
            <a:pPr lvl="1"/>
            <a:endParaRPr lang="en-AU" dirty="0" smtClean="0"/>
          </a:p>
          <a:p>
            <a:pPr lvl="1"/>
            <a:r>
              <a:rPr lang="en-AU" b="1" dirty="0" smtClean="0"/>
              <a:t>-&gt;Beds:  Bed Days / 365 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836712"/>
            <a:ext cx="2019300" cy="111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571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AAHBC Model 2011-2012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AAHBC Model 2011 -2012</a:t>
            </a:r>
          </a:p>
          <a:p>
            <a:endParaRPr lang="en-AU" dirty="0"/>
          </a:p>
          <a:p>
            <a:r>
              <a:rPr lang="en-AU" dirty="0" smtClean="0"/>
              <a:t>SRG -&gt; DRG</a:t>
            </a:r>
            <a:endParaRPr lang="en-AU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988840"/>
            <a:ext cx="2019300" cy="111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68080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739056" y="735538"/>
            <a:ext cx="7865392" cy="5501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508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AAHBC Model 2014-2015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AAHBC Model 2014 -2015</a:t>
            </a:r>
          </a:p>
          <a:p>
            <a:endParaRPr lang="en-AU" dirty="0"/>
          </a:p>
          <a:p>
            <a:r>
              <a:rPr lang="en-AU" dirty="0" smtClean="0"/>
              <a:t>Clinical Group -&gt; Local Unit</a:t>
            </a:r>
          </a:p>
          <a:p>
            <a:endParaRPr lang="en-AU" dirty="0" smtClean="0"/>
          </a:p>
          <a:p>
            <a:r>
              <a:rPr lang="en-AU" dirty="0" smtClean="0"/>
              <a:t>Data </a:t>
            </a:r>
            <a:r>
              <a:rPr lang="en-AU" dirty="0"/>
              <a:t>w</a:t>
            </a:r>
            <a:r>
              <a:rPr lang="en-AU" dirty="0" smtClean="0"/>
              <a:t>ill be wrapped up:</a:t>
            </a:r>
          </a:p>
          <a:p>
            <a:pPr marL="0" indent="0">
              <a:buNone/>
            </a:pPr>
            <a:r>
              <a:rPr lang="en-AU" dirty="0" smtClean="0"/>
              <a:t>	Allied Health -&gt; Discipline -&gt; Clinical Group </a:t>
            </a:r>
            <a:endParaRPr lang="en-AU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765501"/>
            <a:ext cx="2019300" cy="111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319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0" dirty="0" smtClean="0">
                <a:effectLst/>
              </a:rPr>
              <a:t>AAHBC provides input into allied health and whole of health strategies and projects through the </a:t>
            </a:r>
            <a:r>
              <a:rPr lang="en-US" b="0" dirty="0" err="1" smtClean="0">
                <a:effectLst/>
              </a:rPr>
              <a:t>utilisation</a:t>
            </a:r>
            <a:r>
              <a:rPr lang="en-US" b="0" dirty="0" smtClean="0">
                <a:effectLst/>
              </a:rPr>
              <a:t> of quality data sets and the combined input of experienced members across the network of participating hospitals.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96706"/>
              </p:ext>
            </p:extLst>
          </p:nvPr>
        </p:nvGraphicFramePr>
        <p:xfrm>
          <a:off x="467544" y="1484784"/>
          <a:ext cx="8219256" cy="3883347"/>
        </p:xfrm>
        <a:graphic>
          <a:graphicData uri="http://schemas.openxmlformats.org/drawingml/2006/table">
            <a:tbl>
              <a:tblPr/>
              <a:tblGrid>
                <a:gridCol w="684938"/>
                <a:gridCol w="684938"/>
                <a:gridCol w="684938"/>
                <a:gridCol w="684938"/>
                <a:gridCol w="684938"/>
                <a:gridCol w="684938"/>
                <a:gridCol w="684938"/>
                <a:gridCol w="684938"/>
                <a:gridCol w="684938"/>
                <a:gridCol w="684938"/>
                <a:gridCol w="684938"/>
                <a:gridCol w="684938"/>
              </a:tblGrid>
              <a:tr h="298719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ClinUnit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CPSY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NPSY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O&amp;P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ClinUnit2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9871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BURN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71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EMER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71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ENDO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71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71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71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71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GenMed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71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NEUR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71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NSUR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71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ORTH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71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STRO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71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VASC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0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147248" cy="41917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836712"/>
            <a:ext cx="5688632" cy="42484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822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effectLst/>
              </a:rPr>
              <a:t>Membership criteria</a:t>
            </a:r>
            <a:br>
              <a:rPr lang="en-US" b="1" dirty="0" smtClean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525963"/>
          </a:xfrm>
        </p:spPr>
        <p:txBody>
          <a:bodyPr>
            <a:normAutofit fontScale="77500" lnSpcReduction="20000"/>
          </a:bodyPr>
          <a:lstStyle/>
          <a:p>
            <a:endParaRPr lang="en-US" sz="2800" dirty="0" smtClean="0">
              <a:effectLst/>
            </a:endParaRPr>
          </a:p>
          <a:p>
            <a:r>
              <a:rPr lang="en-US" sz="2800" dirty="0" smtClean="0">
                <a:effectLst/>
              </a:rPr>
              <a:t>WILLINGNESS TO PARTICIPATE IN GROUP DISCUSSION AND PROJECTS</a:t>
            </a:r>
          </a:p>
          <a:p>
            <a:pPr lvl="1"/>
            <a:endParaRPr lang="en-US" sz="2400" dirty="0" smtClean="0">
              <a:effectLst/>
            </a:endParaRPr>
          </a:p>
          <a:p>
            <a:pPr lvl="1"/>
            <a:r>
              <a:rPr lang="en-US" sz="2400" dirty="0" smtClean="0">
                <a:effectLst/>
              </a:rPr>
              <a:t>Established allied health governance structure</a:t>
            </a:r>
          </a:p>
          <a:p>
            <a:pPr lvl="1"/>
            <a:r>
              <a:rPr lang="en-US" sz="2400" dirty="0" smtClean="0">
                <a:effectLst/>
              </a:rPr>
              <a:t>Tertiary or teaching hospital with approximately 500 beds with significant annual separations</a:t>
            </a:r>
          </a:p>
          <a:p>
            <a:pPr lvl="1"/>
            <a:r>
              <a:rPr lang="en-US" sz="2400" dirty="0" smtClean="0">
                <a:effectLst/>
              </a:rPr>
              <a:t>Allied health data collected using the Australian Allied Health Classification System</a:t>
            </a:r>
          </a:p>
          <a:p>
            <a:pPr lvl="1"/>
            <a:r>
              <a:rPr lang="en-US" sz="2400" dirty="0" smtClean="0">
                <a:effectLst/>
              </a:rPr>
              <a:t>Allied health data collection system/s in place</a:t>
            </a:r>
          </a:p>
          <a:p>
            <a:pPr lvl="1"/>
            <a:r>
              <a:rPr lang="en-US" sz="2400" dirty="0" smtClean="0">
                <a:effectLst/>
              </a:rPr>
              <a:t>Allied Health membership of The Health Roundtable is beneficial and encouraged.</a:t>
            </a:r>
          </a:p>
          <a:p>
            <a:pPr lvl="2"/>
            <a:endParaRPr lang="en-US" sz="2400" dirty="0" smtClean="0">
              <a:solidFill>
                <a:schemeClr val="tx1"/>
              </a:solidFill>
              <a:effectLst>
                <a:outerShdw blurRad="38100" dist="38100" dir="2700000" algn="tl" rotWithShape="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lvl="2"/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Further information www.aahbc.org</a:t>
            </a:r>
            <a:endParaRPr lang="en-US" sz="2400" dirty="0" smtClean="0">
              <a:effectLst/>
            </a:endParaRPr>
          </a:p>
          <a:p>
            <a:pPr lvl="2"/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Contact Cherie Hearn, Chair AAHBC  cherie.hearn@health.qld.gov.au</a:t>
            </a:r>
            <a:endParaRPr lang="en-US" dirty="0" smtClean="0">
              <a:effectLst/>
            </a:endParaRPr>
          </a:p>
          <a:p>
            <a:pPr lvl="1"/>
            <a:endParaRPr lang="en-US" sz="2400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40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Clinical Care Ratios for Allied Health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endParaRPr lang="en-AU" dirty="0" smtClean="0"/>
          </a:p>
          <a:p>
            <a:pPr eaLnBrk="1" hangingPunct="1">
              <a:defRPr/>
            </a:pPr>
            <a:endParaRPr lang="en-AU" dirty="0"/>
          </a:p>
          <a:p>
            <a:pPr eaLnBrk="1" hangingPunct="1">
              <a:defRPr/>
            </a:pPr>
            <a:endParaRPr lang="en-AU" dirty="0" smtClean="0"/>
          </a:p>
          <a:p>
            <a:pPr eaLnBrk="1" hangingPunct="1">
              <a:defRPr/>
            </a:pPr>
            <a:r>
              <a:rPr lang="en-AU" dirty="0" smtClean="0"/>
              <a:t>Australasian Allied Health Benchmarking Consortium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253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Definition of Clinical Care Ratio</a:t>
            </a:r>
            <a:br>
              <a:rPr lang="en-US" dirty="0" smtClean="0"/>
            </a:br>
            <a:r>
              <a:rPr lang="en-US" dirty="0" smtClean="0"/>
              <a:t>CCRs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Time spent on direct clinical activities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(IPA + NIPA)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Compared with non-direct clinical care activities (CSM + TT + R)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Expresses as a % of total time work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Will use the direct clinical % in this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7863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AU" dirty="0" smtClean="0"/>
              <a:t>Project Aim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>
              <a:defRPr/>
            </a:pPr>
            <a:endParaRPr lang="en-AU" dirty="0" smtClean="0"/>
          </a:p>
          <a:p>
            <a:pPr>
              <a:defRPr/>
            </a:pPr>
            <a:endParaRPr lang="en-AU" dirty="0" smtClean="0"/>
          </a:p>
          <a:p>
            <a:pPr>
              <a:defRPr/>
            </a:pPr>
            <a:r>
              <a:rPr lang="en-AU" dirty="0" smtClean="0"/>
              <a:t>Determine how much non-direct clinical time is appropriate for allied health professionals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AU" dirty="0" smtClean="0"/>
          </a:p>
          <a:p>
            <a:pPr>
              <a:defRPr/>
            </a:pPr>
            <a:r>
              <a:rPr lang="en-AU" dirty="0" smtClean="0"/>
              <a:t>Study sought to: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AU" dirty="0" smtClean="0"/>
              <a:t>Quantify and recommend CCRs according to seniority and role type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AU" dirty="0" smtClean="0"/>
              <a:t>Assess whether CCRs are associated with seniority level or profession</a:t>
            </a:r>
          </a:p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3267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Definitions</a:t>
            </a:r>
          </a:p>
        </p:txBody>
      </p:sp>
      <p:graphicFrame>
        <p:nvGraphicFramePr>
          <p:cNvPr id="150531" name="Group 3"/>
          <p:cNvGraphicFramePr>
            <a:graphicFrameLocks noGrp="1"/>
          </p:cNvGraphicFramePr>
          <p:nvPr>
            <p:ph sz="half" idx="1"/>
          </p:nvPr>
        </p:nvGraphicFramePr>
        <p:xfrm>
          <a:off x="457200" y="1143000"/>
          <a:ext cx="8147050" cy="3209925"/>
        </p:xfrm>
        <a:graphic>
          <a:graphicData uri="http://schemas.openxmlformats.org/drawingml/2006/table">
            <a:tbl>
              <a:tblPr/>
              <a:tblGrid>
                <a:gridCol w="8147050"/>
              </a:tblGrid>
              <a:tr h="3209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Tier 1-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Entry level practitioner, who is generally employed to rotate between work areas. 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Tier 2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Practitioner who is employed as a more experienced clinician, who is less likely to rotate between work areas, and is developing more specialised skills.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0537" name="Group 9"/>
          <p:cNvGraphicFramePr>
            <a:graphicFrameLocks noGrp="1"/>
          </p:cNvGraphicFramePr>
          <p:nvPr>
            <p:ph sz="half" idx="2"/>
          </p:nvPr>
        </p:nvGraphicFramePr>
        <p:xfrm>
          <a:off x="457200" y="3481388"/>
          <a:ext cx="8166100" cy="3383216"/>
        </p:xfrm>
        <a:graphic>
          <a:graphicData uri="http://schemas.openxmlformats.org/drawingml/2006/table">
            <a:tbl>
              <a:tblPr/>
              <a:tblGrid>
                <a:gridCol w="8166100"/>
              </a:tblGrid>
              <a:tr h="338296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Tier 3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-Staff with clinical expertise who in smaller facilities will be site managers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Tier 4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-These staff will be programme leaders in large sites or heads of discipline with clinical loads at smaller sites.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Tier 5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- Staff will have responsibilities extending across a number of sites or in larger facilities and will have minimal to no clinical case load.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Char char="•"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688" marB="45688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18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</TotalTime>
  <Words>1546</Words>
  <Application>Microsoft Office PowerPoint</Application>
  <PresentationFormat>On-screen Show (4:3)</PresentationFormat>
  <Paragraphs>497</Paragraphs>
  <Slides>41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Flow</vt:lpstr>
      <vt:lpstr>Worksheet</vt:lpstr>
      <vt:lpstr>PowerPoint Presentation</vt:lpstr>
      <vt:lpstr>PowerPoint Presentation</vt:lpstr>
      <vt:lpstr>PowerPoint Presentation</vt:lpstr>
      <vt:lpstr>PowerPoint Presentation</vt:lpstr>
      <vt:lpstr>Membership criteria </vt:lpstr>
      <vt:lpstr>Clinical Care Ratios for Allied Health</vt:lpstr>
      <vt:lpstr>Definition of Clinical Care Ratio CCRs</vt:lpstr>
      <vt:lpstr>Project Aim</vt:lpstr>
      <vt:lpstr>Definitions</vt:lpstr>
      <vt:lpstr>Data Collection</vt:lpstr>
      <vt:lpstr>Tier 3 – Advanced Clinician</vt:lpstr>
      <vt:lpstr>Tier 3- Clinical Leader/Supervisor</vt:lpstr>
      <vt:lpstr>Tier 3 – Clinical Educator</vt:lpstr>
      <vt:lpstr>No. of Responses 2006-8</vt:lpstr>
      <vt:lpstr>Phase 2  2011 Responses- Tier 3</vt:lpstr>
      <vt:lpstr>Responses 2012- Clinical Educators</vt:lpstr>
      <vt:lpstr>Mean CCR (95% Confidence Interval)</vt:lpstr>
      <vt:lpstr>Mean CCR (95% Confidence Interval)</vt:lpstr>
      <vt:lpstr>2 Way ANOVA- Seniority</vt:lpstr>
      <vt:lpstr>2 Way ANOVA - Professions</vt:lpstr>
      <vt:lpstr>Considerations</vt:lpstr>
      <vt:lpstr>Conclusion</vt:lpstr>
      <vt:lpstr>AHHBC Staffing Models</vt:lpstr>
      <vt:lpstr>Background</vt:lpstr>
      <vt:lpstr>Past Models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New Model</vt:lpstr>
      <vt:lpstr>The Trick </vt:lpstr>
      <vt:lpstr>Assumptions - 1</vt:lpstr>
      <vt:lpstr>Assumptions - 2</vt:lpstr>
      <vt:lpstr>AAHBC Model 2011-2012</vt:lpstr>
      <vt:lpstr>PowerPoint Presentation</vt:lpstr>
      <vt:lpstr>AAHBC Model 2014-2015</vt:lpstr>
      <vt:lpstr>PowerPoint Presentation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AHHBC Staffing Models</dc:title>
  <dc:creator>Jim</dc:creator>
  <cp:lastModifiedBy>Mills, Ellen (RAH)</cp:lastModifiedBy>
  <cp:revision>24</cp:revision>
  <dcterms:created xsi:type="dcterms:W3CDTF">2014-09-01T00:57:16Z</dcterms:created>
  <dcterms:modified xsi:type="dcterms:W3CDTF">2016-10-22T00:06:47Z</dcterms:modified>
</cp:coreProperties>
</file>