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56" r:id="rId5"/>
    <p:sldId id="260" r:id="rId6"/>
    <p:sldId id="258" r:id="rId7"/>
    <p:sldId id="263" r:id="rId8"/>
    <p:sldId id="257" r:id="rId9"/>
    <p:sldId id="259" r:id="rId10"/>
    <p:sldId id="264" r:id="rId11"/>
    <p:sldId id="265" r:id="rId12"/>
    <p:sldId id="26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5AFFE0-6100-4ED2-9581-882E89085D81}" v="3" dt="2023-02-20T05:26:08.1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256" autoAdjust="0"/>
  </p:normalViewPr>
  <p:slideViewPr>
    <p:cSldViewPr snapToGrid="0">
      <p:cViewPr varScale="1">
        <p:scale>
          <a:sx n="94" d="100"/>
          <a:sy n="94" d="100"/>
        </p:scale>
        <p:origin x="209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e-Anne Ross" userId="4ab65fb3-b160-45d6-8fd0-94506a9f0c64" providerId="ADAL" clId="{155AFFE0-6100-4ED2-9581-882E89085D81}"/>
    <pc:docChg chg="undo custSel addSld modSld">
      <pc:chgData name="Julie-Anne Ross" userId="4ab65fb3-b160-45d6-8fd0-94506a9f0c64" providerId="ADAL" clId="{155AFFE0-6100-4ED2-9581-882E89085D81}" dt="2023-02-20T05:36:47.302" v="1037" actId="20577"/>
      <pc:docMkLst>
        <pc:docMk/>
      </pc:docMkLst>
      <pc:sldChg chg="modSp mod modNotesTx">
        <pc:chgData name="Julie-Anne Ross" userId="4ab65fb3-b160-45d6-8fd0-94506a9f0c64" providerId="ADAL" clId="{155AFFE0-6100-4ED2-9581-882E89085D81}" dt="2023-02-20T05:19:35.238" v="131" actId="20577"/>
        <pc:sldMkLst>
          <pc:docMk/>
          <pc:sldMk cId="4107003911" sldId="256"/>
        </pc:sldMkLst>
        <pc:spChg chg="mod">
          <ac:chgData name="Julie-Anne Ross" userId="4ab65fb3-b160-45d6-8fd0-94506a9f0c64" providerId="ADAL" clId="{155AFFE0-6100-4ED2-9581-882E89085D81}" dt="2023-02-20T03:18:17.377" v="70" actId="207"/>
          <ac:spMkLst>
            <pc:docMk/>
            <pc:sldMk cId="4107003911" sldId="256"/>
            <ac:spMk id="5" creationId="{D8C54FFB-F787-4F6F-88EE-020F670C859A}"/>
          </ac:spMkLst>
        </pc:spChg>
      </pc:sldChg>
      <pc:sldChg chg="modSp mod modNotesTx">
        <pc:chgData name="Julie-Anne Ross" userId="4ab65fb3-b160-45d6-8fd0-94506a9f0c64" providerId="ADAL" clId="{155AFFE0-6100-4ED2-9581-882E89085D81}" dt="2023-02-20T05:34:04.574" v="994" actId="403"/>
        <pc:sldMkLst>
          <pc:docMk/>
          <pc:sldMk cId="2321595402" sldId="257"/>
        </pc:sldMkLst>
        <pc:spChg chg="mod">
          <ac:chgData name="Julie-Anne Ross" userId="4ab65fb3-b160-45d6-8fd0-94506a9f0c64" providerId="ADAL" clId="{155AFFE0-6100-4ED2-9581-882E89085D81}" dt="2023-02-20T05:33:29.292" v="964" actId="403"/>
          <ac:spMkLst>
            <pc:docMk/>
            <pc:sldMk cId="2321595402" sldId="257"/>
            <ac:spMk id="2" creationId="{B8E4398B-B31E-4879-A08A-9A2E045779EB}"/>
          </ac:spMkLst>
        </pc:spChg>
        <pc:spChg chg="mod">
          <ac:chgData name="Julie-Anne Ross" userId="4ab65fb3-b160-45d6-8fd0-94506a9f0c64" providerId="ADAL" clId="{155AFFE0-6100-4ED2-9581-882E89085D81}" dt="2023-02-20T05:34:04.574" v="994" actId="403"/>
          <ac:spMkLst>
            <pc:docMk/>
            <pc:sldMk cId="2321595402" sldId="257"/>
            <ac:spMk id="6" creationId="{044A6D19-7FDB-4038-8243-63684179076D}"/>
          </ac:spMkLst>
        </pc:spChg>
        <pc:picChg chg="mod">
          <ac:chgData name="Julie-Anne Ross" userId="4ab65fb3-b160-45d6-8fd0-94506a9f0c64" providerId="ADAL" clId="{155AFFE0-6100-4ED2-9581-882E89085D81}" dt="2023-02-20T05:31:41.005" v="885" actId="1036"/>
          <ac:picMkLst>
            <pc:docMk/>
            <pc:sldMk cId="2321595402" sldId="257"/>
            <ac:picMk id="8" creationId="{967ED625-2EFA-405F-AD19-0E68F09CD6F1}"/>
          </ac:picMkLst>
        </pc:picChg>
      </pc:sldChg>
      <pc:sldChg chg="modSp mod modNotesTx">
        <pc:chgData name="Julie-Anne Ross" userId="4ab65fb3-b160-45d6-8fd0-94506a9f0c64" providerId="ADAL" clId="{155AFFE0-6100-4ED2-9581-882E89085D81}" dt="2023-02-20T05:36:47.302" v="1037" actId="20577"/>
        <pc:sldMkLst>
          <pc:docMk/>
          <pc:sldMk cId="3724897921" sldId="258"/>
        </pc:sldMkLst>
        <pc:spChg chg="mod">
          <ac:chgData name="Julie-Anne Ross" userId="4ab65fb3-b160-45d6-8fd0-94506a9f0c64" providerId="ADAL" clId="{155AFFE0-6100-4ED2-9581-882E89085D81}" dt="2023-02-20T05:36:47.302" v="1037" actId="20577"/>
          <ac:spMkLst>
            <pc:docMk/>
            <pc:sldMk cId="3724897921" sldId="258"/>
            <ac:spMk id="2" creationId="{4DBE8B0B-2300-40F5-97BC-AFC9C7610199}"/>
          </ac:spMkLst>
        </pc:spChg>
      </pc:sldChg>
      <pc:sldChg chg="modSp mod modNotesTx">
        <pc:chgData name="Julie-Anne Ross" userId="4ab65fb3-b160-45d6-8fd0-94506a9f0c64" providerId="ADAL" clId="{155AFFE0-6100-4ED2-9581-882E89085D81}" dt="2023-02-20T05:29:35.041" v="829" actId="20577"/>
        <pc:sldMkLst>
          <pc:docMk/>
          <pc:sldMk cId="545006028" sldId="259"/>
        </pc:sldMkLst>
        <pc:spChg chg="mod">
          <ac:chgData name="Julie-Anne Ross" userId="4ab65fb3-b160-45d6-8fd0-94506a9f0c64" providerId="ADAL" clId="{155AFFE0-6100-4ED2-9581-882E89085D81}" dt="2023-02-20T01:30:12.497" v="23" actId="20577"/>
          <ac:spMkLst>
            <pc:docMk/>
            <pc:sldMk cId="545006028" sldId="259"/>
            <ac:spMk id="2" creationId="{E725A72F-30D7-4EF8-95F1-C9D426BB44DE}"/>
          </ac:spMkLst>
        </pc:spChg>
        <pc:spChg chg="mod">
          <ac:chgData name="Julie-Anne Ross" userId="4ab65fb3-b160-45d6-8fd0-94506a9f0c64" providerId="ADAL" clId="{155AFFE0-6100-4ED2-9581-882E89085D81}" dt="2023-02-20T01:29:51.610" v="5" actId="20577"/>
          <ac:spMkLst>
            <pc:docMk/>
            <pc:sldMk cId="545006028" sldId="259"/>
            <ac:spMk id="3" creationId="{D365F604-BCC5-4039-88A0-A5522233FB3C}"/>
          </ac:spMkLst>
        </pc:spChg>
      </pc:sldChg>
      <pc:sldChg chg="modNotesTx">
        <pc:chgData name="Julie-Anne Ross" userId="4ab65fb3-b160-45d6-8fd0-94506a9f0c64" providerId="ADAL" clId="{155AFFE0-6100-4ED2-9581-882E89085D81}" dt="2023-02-20T05:19:45.802" v="140" actId="20577"/>
        <pc:sldMkLst>
          <pc:docMk/>
          <pc:sldMk cId="418561487" sldId="260"/>
        </pc:sldMkLst>
      </pc:sldChg>
      <pc:sldChg chg="modSp mod modNotesTx">
        <pc:chgData name="Julie-Anne Ross" userId="4ab65fb3-b160-45d6-8fd0-94506a9f0c64" providerId="ADAL" clId="{155AFFE0-6100-4ED2-9581-882E89085D81}" dt="2023-02-20T05:29:21.295" v="824" actId="20577"/>
        <pc:sldMkLst>
          <pc:docMk/>
          <pc:sldMk cId="1082520324" sldId="263"/>
        </pc:sldMkLst>
        <pc:spChg chg="mod">
          <ac:chgData name="Julie-Anne Ross" userId="4ab65fb3-b160-45d6-8fd0-94506a9f0c64" providerId="ADAL" clId="{155AFFE0-6100-4ED2-9581-882E89085D81}" dt="2023-02-20T05:29:21.295" v="824" actId="20577"/>
          <ac:spMkLst>
            <pc:docMk/>
            <pc:sldMk cId="1082520324" sldId="263"/>
            <ac:spMk id="2" creationId="{DD586E14-AB1F-4DA8-A117-ACCC9D580548}"/>
          </ac:spMkLst>
        </pc:spChg>
      </pc:sldChg>
      <pc:sldChg chg="modSp add mod modNotesTx">
        <pc:chgData name="Julie-Anne Ross" userId="4ab65fb3-b160-45d6-8fd0-94506a9f0c64" providerId="ADAL" clId="{155AFFE0-6100-4ED2-9581-882E89085D81}" dt="2023-02-20T05:36:13.819" v="1014" actId="20577"/>
        <pc:sldMkLst>
          <pc:docMk/>
          <pc:sldMk cId="1896774497" sldId="264"/>
        </pc:sldMkLst>
        <pc:spChg chg="mod">
          <ac:chgData name="Julie-Anne Ross" userId="4ab65fb3-b160-45d6-8fd0-94506a9f0c64" providerId="ADAL" clId="{155AFFE0-6100-4ED2-9581-882E89085D81}" dt="2023-02-20T05:36:13.819" v="1014" actId="20577"/>
          <ac:spMkLst>
            <pc:docMk/>
            <pc:sldMk cId="1896774497" sldId="264"/>
            <ac:spMk id="2" creationId="{E725A72F-30D7-4EF8-95F1-C9D426BB44DE}"/>
          </ac:spMkLst>
        </pc:spChg>
      </pc:sldChg>
      <pc:sldChg chg="modSp add mod modNotesTx">
        <pc:chgData name="Julie-Anne Ross" userId="4ab65fb3-b160-45d6-8fd0-94506a9f0c64" providerId="ADAL" clId="{155AFFE0-6100-4ED2-9581-882E89085D81}" dt="2023-02-20T05:35:10.326" v="1012" actId="20577"/>
        <pc:sldMkLst>
          <pc:docMk/>
          <pc:sldMk cId="4137070388" sldId="265"/>
        </pc:sldMkLst>
        <pc:spChg chg="mod">
          <ac:chgData name="Julie-Anne Ross" userId="4ab65fb3-b160-45d6-8fd0-94506a9f0c64" providerId="ADAL" clId="{155AFFE0-6100-4ED2-9581-882E89085D81}" dt="2023-02-20T05:34:48.469" v="1000" actId="20577"/>
          <ac:spMkLst>
            <pc:docMk/>
            <pc:sldMk cId="4137070388" sldId="265"/>
            <ac:spMk id="2" creationId="{E725A72F-30D7-4EF8-95F1-C9D426BB44D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94F11F-CEA4-4122-86E0-ADA86710F5DC}" type="datetimeFigureOut">
              <a:rPr lang="en-AU" smtClean="0"/>
              <a:t>20/02/2023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333AE0-8C6A-4675-80CD-13370A1338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69300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J-A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333AE0-8C6A-4675-80CD-13370A1338E0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1875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J-A</a:t>
            </a:r>
          </a:p>
          <a:p>
            <a:endParaRPr lang="en-AU" dirty="0"/>
          </a:p>
          <a:p>
            <a:r>
              <a:rPr lang="en-AU" dirty="0"/>
              <a:t>Big statement, so here are some examples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333AE0-8C6A-4675-80CD-13370A1338E0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9539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J-A</a:t>
            </a:r>
          </a:p>
          <a:p>
            <a:endParaRPr lang="en-AU" dirty="0"/>
          </a:p>
          <a:p>
            <a:r>
              <a:rPr lang="en-AU" dirty="0"/>
              <a:t>Look at both inpatients and outpatients</a:t>
            </a:r>
          </a:p>
          <a:p>
            <a:r>
              <a:rPr lang="en-AU" dirty="0"/>
              <a:t>Main focus on the core subset of AH, but would love to increase the representation from AH professions</a:t>
            </a:r>
          </a:p>
          <a:p>
            <a:r>
              <a:rPr lang="en-AU" dirty="0"/>
              <a:t>Both formal and informal benchmarking &amp; collaboration, support (e.g. learning from others with implementation of the </a:t>
            </a:r>
            <a:r>
              <a:rPr lang="en-AU" dirty="0" err="1"/>
              <a:t>eMR</a:t>
            </a:r>
            <a:r>
              <a:rPr lang="en-AU" dirty="0"/>
              <a:t>, support facilities implementing the </a:t>
            </a:r>
            <a:r>
              <a:rPr lang="en-AU" dirty="0" err="1"/>
              <a:t>eMR</a:t>
            </a:r>
            <a:r>
              <a:rPr lang="en-AU" dirty="0"/>
              <a:t> to get good data in to then get good data out)</a:t>
            </a:r>
          </a:p>
          <a:p>
            <a:r>
              <a:rPr lang="en-AU" dirty="0"/>
              <a:t>Ask each other curious questions as they arise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333AE0-8C6A-4675-80CD-13370A1338E0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31387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Robyn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333AE0-8C6A-4675-80CD-13370A1338E0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74189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Robyn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333AE0-8C6A-4675-80CD-13370A1338E0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63582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Robyn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333AE0-8C6A-4675-80CD-13370A1338E0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253328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J-A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333AE0-8C6A-4675-80CD-13370A1338E0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118390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Robyn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333AE0-8C6A-4675-80CD-13370A1338E0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0222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A065-9AAC-49E8-8FE5-D27663102BFB}" type="datetimeFigureOut">
              <a:rPr lang="en-NZ" smtClean="0"/>
              <a:t>20/02/2023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0A08-B9C7-41DF-99B3-8128341E0109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A065-9AAC-49E8-8FE5-D27663102BFB}" type="datetimeFigureOut">
              <a:rPr lang="en-NZ" smtClean="0"/>
              <a:t>20/02/2023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0A08-B9C7-41DF-99B3-8128341E0109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A065-9AAC-49E8-8FE5-D27663102BFB}" type="datetimeFigureOut">
              <a:rPr lang="en-NZ" smtClean="0"/>
              <a:t>20/02/2023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0A08-B9C7-41DF-99B3-8128341E0109}" type="slidenum">
              <a:rPr lang="en-NZ" smtClean="0"/>
              <a:t>‹#›</a:t>
            </a:fld>
            <a:endParaRPr lang="en-N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A065-9AAC-49E8-8FE5-D27663102BFB}" type="datetimeFigureOut">
              <a:rPr lang="en-NZ" smtClean="0"/>
              <a:t>20/02/2023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0A08-B9C7-41DF-99B3-8128341E0109}" type="slidenum">
              <a:rPr lang="en-NZ" smtClean="0"/>
              <a:t>‹#›</a:t>
            </a:fld>
            <a:endParaRPr lang="en-N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A065-9AAC-49E8-8FE5-D27663102BFB}" type="datetimeFigureOut">
              <a:rPr lang="en-NZ" smtClean="0"/>
              <a:t>20/02/2023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0A08-B9C7-41DF-99B3-8128341E0109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A065-9AAC-49E8-8FE5-D27663102BFB}" type="datetimeFigureOut">
              <a:rPr lang="en-NZ" smtClean="0"/>
              <a:t>20/02/2023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0A08-B9C7-41DF-99B3-8128341E0109}" type="slidenum">
              <a:rPr lang="en-NZ" smtClean="0"/>
              <a:t>‹#›</a:t>
            </a:fld>
            <a:endParaRPr lang="en-N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A065-9AAC-49E8-8FE5-D27663102BFB}" type="datetimeFigureOut">
              <a:rPr lang="en-NZ" smtClean="0"/>
              <a:t>20/02/2023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0A08-B9C7-41DF-99B3-8128341E0109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A065-9AAC-49E8-8FE5-D27663102BFB}" type="datetimeFigureOut">
              <a:rPr lang="en-NZ" smtClean="0"/>
              <a:t>20/02/2023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0A08-B9C7-41DF-99B3-8128341E0109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A065-9AAC-49E8-8FE5-D27663102BFB}" type="datetimeFigureOut">
              <a:rPr lang="en-NZ" smtClean="0"/>
              <a:t>20/02/2023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0A08-B9C7-41DF-99B3-8128341E0109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A065-9AAC-49E8-8FE5-D27663102BFB}" type="datetimeFigureOut">
              <a:rPr lang="en-NZ" smtClean="0"/>
              <a:t>20/02/2023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0A08-B9C7-41DF-99B3-8128341E0109}" type="slidenum">
              <a:rPr lang="en-NZ" smtClean="0"/>
              <a:t>‹#›</a:t>
            </a:fld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A065-9AAC-49E8-8FE5-D27663102BFB}" type="datetimeFigureOut">
              <a:rPr lang="en-NZ" smtClean="0"/>
              <a:t>20/02/2023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0A08-B9C7-41DF-99B3-8128341E0109}" type="slidenum">
              <a:rPr lang="en-NZ" smtClean="0"/>
              <a:t>‹#›</a:t>
            </a:fld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E2FA065-9AAC-49E8-8FE5-D27663102BFB}" type="datetimeFigureOut">
              <a:rPr lang="en-NZ" smtClean="0"/>
              <a:t>20/02/2023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C880A08-B9C7-41DF-99B3-8128341E0109}" type="slidenum">
              <a:rPr lang="en-NZ" smtClean="0"/>
              <a:t>‹#›</a:t>
            </a:fld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ahbc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mailto:aahbc@outlook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36303"/>
            <a:ext cx="7772400" cy="1780108"/>
          </a:xfrm>
        </p:spPr>
        <p:txBody>
          <a:bodyPr>
            <a:normAutofit/>
          </a:bodyPr>
          <a:lstStyle/>
          <a:p>
            <a:r>
              <a:rPr lang="en-NZ" dirty="0"/>
              <a:t>Australasian Allied Health Benchmarking Consortium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8C54FFB-F787-4F6F-88EE-020F670C85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692104"/>
            <a:ext cx="6400800" cy="1473200"/>
          </a:xfrm>
        </p:spPr>
        <p:txBody>
          <a:bodyPr>
            <a:normAutofit lnSpcReduction="10000"/>
          </a:bodyPr>
          <a:lstStyle/>
          <a:p>
            <a:r>
              <a:rPr lang="en-AU" dirty="0">
                <a:hlinkClick r:id="rId3"/>
              </a:rPr>
              <a:t>www.aahbc.org</a:t>
            </a:r>
            <a:r>
              <a:rPr lang="en-AU" dirty="0"/>
              <a:t> </a:t>
            </a:r>
          </a:p>
          <a:p>
            <a:r>
              <a:rPr lang="en-AU" dirty="0">
                <a:hlinkClick r:id="rId4"/>
              </a:rPr>
              <a:t>aahbc@outlook.com</a:t>
            </a:r>
            <a:endParaRPr lang="en-AU" dirty="0"/>
          </a:p>
          <a:p>
            <a:endParaRPr lang="en-AU" dirty="0"/>
          </a:p>
          <a:p>
            <a:r>
              <a:rPr lang="en-AU" dirty="0">
                <a:solidFill>
                  <a:schemeClr val="bg2">
                    <a:lumMod val="50000"/>
                  </a:schemeClr>
                </a:solidFill>
              </a:rPr>
              <a:t>Julie-Anne Ross &amp; Robyn Saxon (Co-chairs)</a:t>
            </a:r>
          </a:p>
          <a:p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620688"/>
            <a:ext cx="2240285" cy="1237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003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DDB1A36-88F3-4E4A-9457-F2F06354F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/>
              <a:t>Purpose of AAHBC is to </a:t>
            </a:r>
            <a:r>
              <a:rPr lang="en-AU"/>
              <a:t>collaboratively innovate allied health activity and workforce initiatives to ensure evidence based and quality outcomes for consumers, staff and our organisations.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D94B7F1-24B4-4A5B-807F-BC2278418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Why?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0142A6B-17EB-4E95-A09E-59DD482C3DB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868" y="5733256"/>
            <a:ext cx="1303593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6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DBE8B0B-2300-40F5-97BC-AFC9C7610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AU" sz="2600" dirty="0"/>
              <a:t>Benchmarking, collaboration </a:t>
            </a:r>
            <a:r>
              <a:rPr lang="en-AU" sz="2600"/>
              <a:t>&amp; promotion</a:t>
            </a:r>
            <a:endParaRPr lang="en-AU" sz="2600" dirty="0"/>
          </a:p>
          <a:p>
            <a:r>
              <a:rPr lang="en-AU" sz="2600" dirty="0"/>
              <a:t>AAHBC projects</a:t>
            </a:r>
          </a:p>
          <a:p>
            <a:pPr lvl="1"/>
            <a:r>
              <a:rPr lang="en-AU" sz="2300" dirty="0"/>
              <a:t>Online learning platform for the minimum data set</a:t>
            </a:r>
          </a:p>
          <a:p>
            <a:pPr lvl="1"/>
            <a:r>
              <a:rPr lang="en-AU" sz="2300" dirty="0"/>
              <a:t>Annual minimum data set audit (offered nationally)</a:t>
            </a:r>
          </a:p>
          <a:p>
            <a:pPr lvl="1"/>
            <a:r>
              <a:rPr lang="en-AU" sz="2300" dirty="0"/>
              <a:t>Published clinical care ratio recommendations (new publication pending)</a:t>
            </a:r>
          </a:p>
          <a:p>
            <a:pPr lvl="1"/>
            <a:r>
              <a:rPr lang="en-AU" sz="2300" dirty="0"/>
              <a:t>Staff modelling &amp; recommendations</a:t>
            </a:r>
          </a:p>
          <a:p>
            <a:pPr lvl="1"/>
            <a:r>
              <a:rPr lang="en-AU" sz="2300" dirty="0"/>
              <a:t>Data collection and reporting - reviewing alignment with the NBPDS</a:t>
            </a:r>
          </a:p>
          <a:p>
            <a:pPr lvl="1"/>
            <a:r>
              <a:rPr lang="en-AU" sz="2300" dirty="0"/>
              <a:t>Collating barriers and facilitators for reporting from the </a:t>
            </a:r>
            <a:r>
              <a:rPr lang="en-AU" sz="2300" dirty="0" err="1"/>
              <a:t>eMR</a:t>
            </a:r>
            <a:endParaRPr lang="en-AU" sz="2300" dirty="0"/>
          </a:p>
          <a:p>
            <a:pPr lvl="1"/>
            <a:r>
              <a:rPr lang="en-AU" sz="2300" dirty="0"/>
              <a:t>Position paper for allied health staffing within acute and rehabilitation settings for adults within tertiary teaching hospitals</a:t>
            </a:r>
          </a:p>
          <a:p>
            <a:pPr lvl="1"/>
            <a:endParaRPr lang="en-AU" sz="2300" dirty="0"/>
          </a:p>
          <a:p>
            <a:pPr lvl="1"/>
            <a:endParaRPr lang="en-AU" dirty="0"/>
          </a:p>
          <a:p>
            <a:pPr lvl="1"/>
            <a:endParaRPr lang="en-AU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3E39CAD-A6C5-4516-88A6-B376E025F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What?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BB29E06-00F1-4313-875F-46424A0D0BC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868" y="5733256"/>
            <a:ext cx="1303593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897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D586E14-AB1F-4DA8-A117-ACCC9D580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Meet bi-monthly via Microsoft Teams, and aim for one face to face meeting each year</a:t>
            </a:r>
          </a:p>
          <a:p>
            <a:r>
              <a:rPr lang="en-AU" dirty="0"/>
              <a:t>Informal working groups and collaborations</a:t>
            </a:r>
          </a:p>
          <a:p>
            <a:r>
              <a:rPr lang="en-AU" dirty="0"/>
              <a:t>Regular informal networking amongst members</a:t>
            </a:r>
          </a:p>
          <a:p>
            <a:r>
              <a:rPr lang="en-AU" dirty="0"/>
              <a:t>Website</a:t>
            </a:r>
          </a:p>
          <a:p>
            <a:r>
              <a:rPr lang="en-AU" dirty="0"/>
              <a:t>Conferences and networking to promote AAHBC outcomes and opportunities for collaboration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8C17C5C-F2F8-4AA9-BAFE-9CB18057C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How?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036B750-9C6C-485F-B311-ADE667E0FD9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868" y="5733256"/>
            <a:ext cx="1303593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520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A2C46A4-B6D1-415B-A9D4-DBC6167B8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Who?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44E729-EF78-46AA-B1F3-05EA4B2CE8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6655" y="1988840"/>
            <a:ext cx="7790561" cy="1329036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en-AU" sz="4400">
                <a:latin typeface="+mn-lt"/>
              </a:rPr>
              <a:t>Allied Health representatives from tertiary, teaching hospitals across Australia and New Zealand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AU" sz="4400">
              <a:latin typeface="+mn-lt"/>
            </a:endParaRPr>
          </a:p>
          <a:p>
            <a:pPr algn="l"/>
            <a:r>
              <a:rPr lang="en-AU" sz="4400">
                <a:latin typeface="+mn-lt"/>
              </a:rPr>
              <a:t>Current members</a:t>
            </a:r>
          </a:p>
          <a:p>
            <a:endParaRPr lang="en-AU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8E4398B-B31E-4879-A08A-9A2E045779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7332" y="3140968"/>
            <a:ext cx="3820055" cy="298519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AU" sz="2100" b="1" dirty="0"/>
              <a:t>Australia</a:t>
            </a:r>
          </a:p>
          <a:p>
            <a:r>
              <a:rPr lang="en-AU" sz="2100" dirty="0"/>
              <a:t>ACT</a:t>
            </a:r>
          </a:p>
          <a:p>
            <a:pPr lvl="1"/>
            <a:r>
              <a:rPr lang="en-AU" sz="2100" dirty="0"/>
              <a:t>Canberra Hospital</a:t>
            </a:r>
          </a:p>
          <a:p>
            <a:r>
              <a:rPr lang="en-AU" sz="2100" dirty="0"/>
              <a:t>NSW</a:t>
            </a:r>
          </a:p>
          <a:p>
            <a:pPr lvl="1"/>
            <a:r>
              <a:rPr lang="en-AU" sz="2100" dirty="0"/>
              <a:t>Wollongong Hospital</a:t>
            </a:r>
          </a:p>
          <a:p>
            <a:r>
              <a:rPr lang="en-AU" sz="2100" dirty="0"/>
              <a:t>QLD</a:t>
            </a:r>
          </a:p>
          <a:p>
            <a:pPr lvl="1"/>
            <a:r>
              <a:rPr lang="en-AU" sz="2100" dirty="0"/>
              <a:t>Gold Coast University Hospital</a:t>
            </a:r>
          </a:p>
          <a:p>
            <a:pPr lvl="1"/>
            <a:r>
              <a:rPr lang="en-AU" sz="2100" dirty="0"/>
              <a:t>Princess Alexandra Hospital</a:t>
            </a:r>
          </a:p>
          <a:p>
            <a:pPr lvl="1"/>
            <a:r>
              <a:rPr lang="en-AU" sz="2100" dirty="0"/>
              <a:t>The Prince Charles Hospital</a:t>
            </a:r>
          </a:p>
          <a:p>
            <a:pPr lvl="1"/>
            <a:r>
              <a:rPr lang="en-AU" sz="2100" dirty="0"/>
              <a:t>Sunshine Coast University Hospital</a:t>
            </a:r>
          </a:p>
          <a:p>
            <a:r>
              <a:rPr lang="en-AU" sz="2100" dirty="0"/>
              <a:t>SA</a:t>
            </a:r>
          </a:p>
          <a:p>
            <a:pPr lvl="1"/>
            <a:r>
              <a:rPr lang="en-AU" sz="2100" dirty="0"/>
              <a:t>Flinders Medical Centre</a:t>
            </a:r>
          </a:p>
          <a:p>
            <a:pPr lvl="1"/>
            <a:r>
              <a:rPr lang="en-AU" sz="2100" dirty="0"/>
              <a:t>Lyell McEwin Hospital</a:t>
            </a:r>
          </a:p>
          <a:p>
            <a:pPr lvl="1"/>
            <a:r>
              <a:rPr lang="en-AU" sz="2100" dirty="0"/>
              <a:t>Royal Adelaide Hospital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4A6D19-7FDB-4038-8243-6368417907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5" y="2856322"/>
            <a:ext cx="3822192" cy="3269841"/>
          </a:xfrm>
        </p:spPr>
        <p:txBody>
          <a:bodyPr>
            <a:normAutofit fontScale="55000" lnSpcReduction="20000"/>
          </a:bodyPr>
          <a:lstStyle/>
          <a:p>
            <a:r>
              <a:rPr lang="en-AU" sz="2100" dirty="0"/>
              <a:t>TAS</a:t>
            </a:r>
          </a:p>
          <a:p>
            <a:pPr lvl="1"/>
            <a:r>
              <a:rPr lang="en-AU" sz="2100" dirty="0"/>
              <a:t>Launceston General Hospital</a:t>
            </a:r>
          </a:p>
          <a:p>
            <a:pPr lvl="1"/>
            <a:r>
              <a:rPr lang="en-AU" sz="2100" dirty="0"/>
              <a:t>Royal Hobart Hospital</a:t>
            </a:r>
          </a:p>
          <a:p>
            <a:r>
              <a:rPr lang="en-AU" sz="2100" dirty="0"/>
              <a:t>VIC</a:t>
            </a:r>
          </a:p>
          <a:p>
            <a:pPr lvl="1"/>
            <a:r>
              <a:rPr lang="en-AU" sz="2100" dirty="0"/>
              <a:t>The Alfred Hospital</a:t>
            </a:r>
          </a:p>
          <a:p>
            <a:pPr lvl="1"/>
            <a:r>
              <a:rPr lang="en-AU" sz="2100" dirty="0"/>
              <a:t>Geelong Hospital</a:t>
            </a:r>
          </a:p>
          <a:p>
            <a:pPr lvl="1"/>
            <a:r>
              <a:rPr lang="en-AU" sz="2100" dirty="0"/>
              <a:t>The Northern Hospital</a:t>
            </a:r>
          </a:p>
          <a:p>
            <a:pPr lvl="1"/>
            <a:r>
              <a:rPr lang="en-AU" sz="2100" dirty="0"/>
              <a:t>St Vincent’s Hospital</a:t>
            </a:r>
          </a:p>
          <a:p>
            <a:pPr lvl="1"/>
            <a:r>
              <a:rPr lang="en-AU" sz="2100" dirty="0"/>
              <a:t>Sunshine Hospital</a:t>
            </a:r>
          </a:p>
          <a:p>
            <a:r>
              <a:rPr lang="en-AU" sz="2100" dirty="0"/>
              <a:t>WA</a:t>
            </a:r>
          </a:p>
          <a:p>
            <a:pPr lvl="1"/>
            <a:r>
              <a:rPr lang="en-AU" sz="2100" dirty="0"/>
              <a:t>Sir Charles Gairdner Hospital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b="1" dirty="0"/>
              <a:t>New Zealand</a:t>
            </a:r>
          </a:p>
          <a:p>
            <a:pPr lvl="1"/>
            <a:r>
              <a:rPr lang="en-AU" sz="2200" dirty="0"/>
              <a:t>Under review</a:t>
            </a:r>
          </a:p>
          <a:p>
            <a:pPr lvl="1"/>
            <a:r>
              <a:rPr lang="en-AU" sz="2200" dirty="0"/>
              <a:t>Presentation to NAHSTIG</a:t>
            </a:r>
          </a:p>
          <a:p>
            <a:pPr marL="301943" lvl="1" indent="0">
              <a:buNone/>
            </a:pPr>
            <a:r>
              <a:rPr lang="en-AU" sz="2200" dirty="0"/>
              <a:t>         (National Allied Health Scientific Technical</a:t>
            </a:r>
          </a:p>
          <a:p>
            <a:pPr marL="301943" lvl="1" indent="0">
              <a:buNone/>
            </a:pPr>
            <a:r>
              <a:rPr lang="en-AU" sz="2200" dirty="0"/>
              <a:t>         Informatics Group)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67ED625-2EFA-405F-AD19-0E68F09CD6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868" y="5845016"/>
            <a:ext cx="1303593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595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725A72F-30D7-4EF8-95F1-C9D426BB4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AU" dirty="0"/>
              <a:t>Membership criteria</a:t>
            </a:r>
          </a:p>
          <a:p>
            <a:pPr marL="924243" lvl="2" indent="-342900"/>
            <a:r>
              <a:rPr lang="en-AU" dirty="0"/>
              <a:t>Tertiary, teaching hospitals</a:t>
            </a:r>
          </a:p>
          <a:p>
            <a:pPr marL="924243" lvl="2" indent="-342900"/>
            <a:r>
              <a:rPr lang="en-AU" dirty="0"/>
              <a:t>Use of Health Activity Hierarchy to collect Allied health Activity data (formerly Allied Health Classification System)</a:t>
            </a:r>
          </a:p>
          <a:p>
            <a:pPr marL="924243" lvl="2" indent="-342900"/>
            <a:r>
              <a:rPr lang="en-AU" dirty="0"/>
              <a:t>Compliance with annual data audit</a:t>
            </a:r>
          </a:p>
          <a:p>
            <a:pPr marL="924243" lvl="2" indent="-342900"/>
            <a:r>
              <a:rPr lang="en-AU" dirty="0"/>
              <a:t>Agreement for each site to contribute to one project annually</a:t>
            </a:r>
          </a:p>
          <a:p>
            <a:pPr marL="924243" lvl="2" indent="-342900"/>
            <a:r>
              <a:rPr lang="en-AU" dirty="0"/>
              <a:t>Willingness to participate in second yearly rotating Chair roster based on location (State, Territory, NZ) </a:t>
            </a:r>
          </a:p>
          <a:p>
            <a:pPr marL="924243" lvl="2" indent="-342900"/>
            <a:r>
              <a:rPr lang="en-AU" dirty="0"/>
              <a:t>Current membership fee is $100/year + GST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365F604-BCC5-4039-88A0-A5522233F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Who?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6A77717-279F-4680-B6CD-F84A3A8ADBC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136" y="5926296"/>
            <a:ext cx="1303593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006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725A72F-30D7-4EF8-95F1-C9D426BB4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Future projects include</a:t>
            </a:r>
          </a:p>
          <a:p>
            <a:pPr lvl="1"/>
            <a:r>
              <a:rPr lang="en-AU" dirty="0"/>
              <a:t>Commence PROMS &amp; PREMS in allied health multi-site research</a:t>
            </a:r>
          </a:p>
          <a:p>
            <a:pPr lvl="1"/>
            <a:r>
              <a:rPr lang="en-AU" dirty="0"/>
              <a:t>Best practice statement for allied health data collection</a:t>
            </a:r>
          </a:p>
          <a:p>
            <a:pPr lvl="1"/>
            <a:r>
              <a:rPr lang="en-AU" dirty="0"/>
              <a:t>Demonstrate value based healthcare through examples of health economics in use</a:t>
            </a:r>
          </a:p>
          <a:p>
            <a:pPr lvl="1"/>
            <a:r>
              <a:rPr lang="en-AU" dirty="0"/>
              <a:t>Case studies of AAHBC collaborations (e.g. Increased staffing allocation)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365F604-BCC5-4039-88A0-A5522233F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What next?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6A77717-279F-4680-B6CD-F84A3A8ADBC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136" y="5926296"/>
            <a:ext cx="1303593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774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725A72F-30D7-4EF8-95F1-C9D426BB4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How can we work together?</a:t>
            </a:r>
          </a:p>
          <a:p>
            <a:r>
              <a:rPr lang="en-AU" dirty="0"/>
              <a:t>What are your priorities?</a:t>
            </a:r>
          </a:p>
          <a:p>
            <a:pPr lvl="1"/>
            <a:endParaRPr lang="en-AU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365F604-BCC5-4039-88A0-A5522233F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What next?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6A77717-279F-4680-B6CD-F84A3A8ADBC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136" y="5926296"/>
            <a:ext cx="1303593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070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,000+ Free Question Mark &amp; Question Images - Pixabay">
            <a:extLst>
              <a:ext uri="{FF2B5EF4-FFF2-40B4-BE49-F238E27FC236}">
                <a16:creationId xmlns:a16="http://schemas.microsoft.com/office/drawing/2014/main" id="{23C3FB3F-DD81-4600-B2ED-F07ACF9758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8259" y="1340768"/>
            <a:ext cx="3707482" cy="3707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87C71A6-A9FA-4500-A0A8-88B62045C9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620688"/>
            <a:ext cx="2240285" cy="1237491"/>
          </a:xfrm>
          <a:prstGeom prst="rect">
            <a:avLst/>
          </a:prstGeom>
        </p:spPr>
      </p:pic>
      <p:sp>
        <p:nvSpPr>
          <p:cNvPr id="8" name="Subtitle 7">
            <a:extLst>
              <a:ext uri="{FF2B5EF4-FFF2-40B4-BE49-F238E27FC236}">
                <a16:creationId xmlns:a16="http://schemas.microsoft.com/office/drawing/2014/main" id="{881EB298-F453-4EAE-9984-CAED9479C1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5141167"/>
            <a:ext cx="6400800" cy="376065"/>
          </a:xfrm>
        </p:spPr>
        <p:txBody>
          <a:bodyPr>
            <a:normAutofit lnSpcReduction="10000"/>
          </a:bodyPr>
          <a:lstStyle/>
          <a:p>
            <a:r>
              <a:rPr lang="en-AU"/>
              <a:t>aahbc@outlook.com</a:t>
            </a:r>
          </a:p>
        </p:txBody>
      </p:sp>
    </p:spTree>
    <p:extLst>
      <p:ext uri="{BB962C8B-B14F-4D97-AF65-F5344CB8AC3E}">
        <p14:creationId xmlns:p14="http://schemas.microsoft.com/office/powerpoint/2010/main" val="8098830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3e136884-cb55-4f8e-b6a1-4602bc0c41b6">
      <UserInfo>
        <DisplayName>Robyn Saxon</DisplayName>
        <AccountId>619</AccountId>
        <AccountType/>
      </UserInfo>
      <UserInfo>
        <DisplayName>Allied Health Advisory</DisplayName>
        <AccountId>698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E5DA41312C3042A1178B8DE33EEA95" ma:contentTypeVersion="12" ma:contentTypeDescription="Create a new document." ma:contentTypeScope="" ma:versionID="ff7b3a88e86d5600d997f84c668ef788">
  <xsd:schema xmlns:xsd="http://www.w3.org/2001/XMLSchema" xmlns:xs="http://www.w3.org/2001/XMLSchema" xmlns:p="http://schemas.microsoft.com/office/2006/metadata/properties" xmlns:ns2="abff83d1-a5f7-4a29-a915-fbc53e605652" xmlns:ns3="3e136884-cb55-4f8e-b6a1-4602bc0c41b6" targetNamespace="http://schemas.microsoft.com/office/2006/metadata/properties" ma:root="true" ma:fieldsID="bf51a4bcb9c79918573eb0e998e648bd" ns2:_="" ns3:_="">
    <xsd:import namespace="abff83d1-a5f7-4a29-a915-fbc53e605652"/>
    <xsd:import namespace="3e136884-cb55-4f8e-b6a1-4602bc0c41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ff83d1-a5f7-4a29-a915-fbc53e6056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136884-cb55-4f8e-b6a1-4602bc0c41b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44982F5-2BD0-41B5-AA63-D2003D8D492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78F8918-07BC-425F-802C-CAF0F5DD21D6}">
  <ds:schemaRefs>
    <ds:schemaRef ds:uri="3e136884-cb55-4f8e-b6a1-4602bc0c41b6"/>
    <ds:schemaRef ds:uri="abff83d1-a5f7-4a29-a915-fbc53e60565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FB83134-78EF-4022-8957-A9FE0908874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437</TotalTime>
  <Words>497</Words>
  <Application>Microsoft Office PowerPoint</Application>
  <PresentationFormat>On-screen Show (4:3)</PresentationFormat>
  <Paragraphs>100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Candara</vt:lpstr>
      <vt:lpstr>Symbol</vt:lpstr>
      <vt:lpstr>Waveform</vt:lpstr>
      <vt:lpstr>Australasian Allied Health Benchmarking Consortium</vt:lpstr>
      <vt:lpstr>Why?</vt:lpstr>
      <vt:lpstr>What?</vt:lpstr>
      <vt:lpstr>How?</vt:lpstr>
      <vt:lpstr>Who?</vt:lpstr>
      <vt:lpstr>Who?</vt:lpstr>
      <vt:lpstr>What next?</vt:lpstr>
      <vt:lpstr>What next?</vt:lpstr>
      <vt:lpstr>PowerPoint Presentation</vt:lpstr>
    </vt:vector>
  </TitlesOfParts>
  <Company>CCDHB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Whittaker [CCDHB]</dc:creator>
  <cp:lastModifiedBy>Julie-Anne Ross</cp:lastModifiedBy>
  <cp:revision>2</cp:revision>
  <dcterms:created xsi:type="dcterms:W3CDTF">2013-07-08T22:19:53Z</dcterms:created>
  <dcterms:modified xsi:type="dcterms:W3CDTF">2023-02-20T05:36:55Z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0x010100D4E5DA41312C3042A1178B8DE33EEA95</vt:lpwstr>
  </property>
</Properties>
</file>