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2"/>
  </p:notesMasterIdLst>
  <p:sldIdLst>
    <p:sldId id="256" r:id="rId5"/>
    <p:sldId id="260" r:id="rId6"/>
    <p:sldId id="258" r:id="rId7"/>
    <p:sldId id="263" r:id="rId8"/>
    <p:sldId id="257" r:id="rId9"/>
    <p:sldId id="259" r:id="rId10"/>
    <p:sldId id="261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658D4AF-36CC-40A2-BAAE-3CEF18EEBD25}" v="1" dt="2022-10-20T20:28:57.87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2256" autoAdjust="0"/>
  </p:normalViewPr>
  <p:slideViewPr>
    <p:cSldViewPr snapToGrid="0">
      <p:cViewPr varScale="1">
        <p:scale>
          <a:sx n="94" d="100"/>
          <a:sy n="94" d="100"/>
        </p:scale>
        <p:origin x="2094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94F11F-CEA4-4122-86E0-ADA86710F5DC}" type="datetimeFigureOut">
              <a:rPr lang="en-AU" smtClean="0"/>
              <a:t>24/10/2022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333AE0-8C6A-4675-80CD-13370A1338E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693003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/>
              <a:t>Big statement, so here are some examples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E333AE0-8C6A-4675-80CD-13370A1338E0}" type="slidenum">
              <a:rPr lang="en-AU" smtClean="0"/>
              <a:t>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095398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/>
              <a:t>Look at both inpatients and outpatients</a:t>
            </a:r>
          </a:p>
          <a:p>
            <a:r>
              <a:rPr lang="en-AU" dirty="0"/>
              <a:t>Main focus on the core subset of AH, but would love to increase the representation from AH professions</a:t>
            </a:r>
          </a:p>
          <a:p>
            <a:r>
              <a:rPr lang="en-AU" dirty="0"/>
              <a:t>Both formal and informal benchmarking &amp; collaboration, support (e.g. learning from others with implementation of the </a:t>
            </a:r>
            <a:r>
              <a:rPr lang="en-AU" dirty="0" err="1"/>
              <a:t>eMR</a:t>
            </a:r>
            <a:r>
              <a:rPr lang="en-AU" dirty="0"/>
              <a:t>, support facilities implementing the </a:t>
            </a:r>
            <a:r>
              <a:rPr lang="en-AU" dirty="0" err="1"/>
              <a:t>eMR</a:t>
            </a:r>
            <a:r>
              <a:rPr lang="en-AU" dirty="0"/>
              <a:t> to get good data in to then get good data out)</a:t>
            </a:r>
          </a:p>
          <a:p>
            <a:r>
              <a:rPr lang="en-AU" dirty="0"/>
              <a:t>Ask each other curious questions as they arise</a:t>
            </a:r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E333AE0-8C6A-4675-80CD-13370A1338E0}" type="slidenum">
              <a:rPr lang="en-AU" smtClean="0"/>
              <a:t>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931387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FA065-9AAC-49E8-8FE5-D27663102BFB}" type="datetimeFigureOut">
              <a:rPr lang="en-NZ" smtClean="0"/>
              <a:t>24/10/2022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80A08-B9C7-41DF-99B3-8128341E0109}" type="slidenum">
              <a:rPr lang="en-NZ" smtClean="0"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FA065-9AAC-49E8-8FE5-D27663102BFB}" type="datetimeFigureOut">
              <a:rPr lang="en-NZ" smtClean="0"/>
              <a:t>24/10/2022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80A08-B9C7-41DF-99B3-8128341E0109}" type="slidenum">
              <a:rPr lang="en-NZ" smtClean="0"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FA065-9AAC-49E8-8FE5-D27663102BFB}" type="datetimeFigureOut">
              <a:rPr lang="en-NZ" smtClean="0"/>
              <a:t>24/10/2022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80A08-B9C7-41DF-99B3-8128341E0109}" type="slidenum">
              <a:rPr lang="en-NZ" smtClean="0"/>
              <a:t>‹#›</a:t>
            </a:fld>
            <a:endParaRPr lang="en-NZ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FA065-9AAC-49E8-8FE5-D27663102BFB}" type="datetimeFigureOut">
              <a:rPr lang="en-NZ" smtClean="0"/>
              <a:t>24/10/2022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80A08-B9C7-41DF-99B3-8128341E0109}" type="slidenum">
              <a:rPr lang="en-NZ" smtClean="0"/>
              <a:t>‹#›</a:t>
            </a:fld>
            <a:endParaRPr lang="en-NZ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FA065-9AAC-49E8-8FE5-D27663102BFB}" type="datetimeFigureOut">
              <a:rPr lang="en-NZ" smtClean="0"/>
              <a:t>24/10/2022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80A08-B9C7-41DF-99B3-8128341E0109}" type="slidenum">
              <a:rPr lang="en-NZ" smtClean="0"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FA065-9AAC-49E8-8FE5-D27663102BFB}" type="datetimeFigureOut">
              <a:rPr lang="en-NZ" smtClean="0"/>
              <a:t>24/10/2022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80A08-B9C7-41DF-99B3-8128341E0109}" type="slidenum">
              <a:rPr lang="en-NZ" smtClean="0"/>
              <a:t>‹#›</a:t>
            </a:fld>
            <a:endParaRPr lang="en-N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FA065-9AAC-49E8-8FE5-D27663102BFB}" type="datetimeFigureOut">
              <a:rPr lang="en-NZ" smtClean="0"/>
              <a:t>24/10/2022</a:t>
            </a:fld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80A08-B9C7-41DF-99B3-8128341E0109}" type="slidenum">
              <a:rPr lang="en-NZ" smtClean="0"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FA065-9AAC-49E8-8FE5-D27663102BFB}" type="datetimeFigureOut">
              <a:rPr lang="en-NZ" smtClean="0"/>
              <a:t>24/10/2022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80A08-B9C7-41DF-99B3-8128341E0109}" type="slidenum">
              <a:rPr lang="en-NZ" smtClean="0"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FA065-9AAC-49E8-8FE5-D27663102BFB}" type="datetimeFigureOut">
              <a:rPr lang="en-NZ" smtClean="0"/>
              <a:t>24/10/2022</a:t>
            </a:fld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80A08-B9C7-41DF-99B3-8128341E0109}" type="slidenum">
              <a:rPr lang="en-NZ" smtClean="0"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FA065-9AAC-49E8-8FE5-D27663102BFB}" type="datetimeFigureOut">
              <a:rPr lang="en-NZ" smtClean="0"/>
              <a:t>24/10/2022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80A08-B9C7-41DF-99B3-8128341E0109}" type="slidenum">
              <a:rPr lang="en-NZ" smtClean="0"/>
              <a:t>‹#›</a:t>
            </a:fld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FA065-9AAC-49E8-8FE5-D27663102BFB}" type="datetimeFigureOut">
              <a:rPr lang="en-NZ" smtClean="0"/>
              <a:t>24/10/2022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80A08-B9C7-41DF-99B3-8128341E0109}" type="slidenum">
              <a:rPr lang="en-NZ" smtClean="0"/>
              <a:t>‹#›</a:t>
            </a:fld>
            <a:endParaRPr lang="en-N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4E2FA065-9AAC-49E8-8FE5-D27663102BFB}" type="datetimeFigureOut">
              <a:rPr lang="en-NZ" smtClean="0"/>
              <a:t>24/10/2022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FC880A08-B9C7-41DF-99B3-8128341E0109}" type="slidenum">
              <a:rPr lang="en-NZ" smtClean="0"/>
              <a:t>‹#›</a:t>
            </a:fld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aahbc@outlook.com" TargetMode="External"/><Relationship Id="rId2" Type="http://schemas.openxmlformats.org/officeDocument/2006/relationships/hyperlink" Target="http://www.aahbc.org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736303"/>
            <a:ext cx="7772400" cy="1780108"/>
          </a:xfrm>
        </p:spPr>
        <p:txBody>
          <a:bodyPr>
            <a:normAutofit/>
          </a:bodyPr>
          <a:lstStyle/>
          <a:p>
            <a:r>
              <a:rPr lang="en-NZ"/>
              <a:t>Australasian Allied Health Benchmarking Consortium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D8C54FFB-F787-4F6F-88EE-020F670C85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4692104"/>
            <a:ext cx="6400800" cy="1473200"/>
          </a:xfrm>
        </p:spPr>
        <p:txBody>
          <a:bodyPr/>
          <a:lstStyle/>
          <a:p>
            <a:r>
              <a:rPr lang="en-AU" dirty="0">
                <a:hlinkClick r:id="rId2"/>
              </a:rPr>
              <a:t>www.aahbc.org</a:t>
            </a:r>
            <a:r>
              <a:rPr lang="en-AU" dirty="0"/>
              <a:t> </a:t>
            </a:r>
          </a:p>
          <a:p>
            <a:r>
              <a:rPr lang="en-AU" dirty="0">
                <a:hlinkClick r:id="rId3"/>
              </a:rPr>
              <a:t>aahbc@outlook.com</a:t>
            </a:r>
            <a:endParaRPr lang="en-AU" dirty="0"/>
          </a:p>
          <a:p>
            <a:endParaRPr lang="en-AU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6176" y="620688"/>
            <a:ext cx="2240285" cy="12374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70039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DDB1A36-88F3-4E4A-9457-F2F06354F6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en-US"/>
              <a:t>Purpose of AAHBC is to </a:t>
            </a:r>
            <a:r>
              <a:rPr lang="en-AU"/>
              <a:t>collaboratively innovate allied health activity and workforce initiatives to ensure evidence based and quality outcomes for consumers, staff and our organisations.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D94B7F1-24B4-4A5B-807F-BC22784187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Why?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0142A6B-17EB-4E95-A09E-59DD482C3DB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2868" y="5733256"/>
            <a:ext cx="1303593" cy="720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5614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DBE8B0B-2300-40F5-97BC-AFC9C76101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AU" dirty="0"/>
              <a:t>Benchmarking &amp; collaboration</a:t>
            </a:r>
          </a:p>
          <a:p>
            <a:r>
              <a:rPr lang="en-AU" dirty="0"/>
              <a:t>AAHBC projects</a:t>
            </a:r>
          </a:p>
          <a:p>
            <a:pPr lvl="1"/>
            <a:r>
              <a:rPr lang="en-AU" dirty="0"/>
              <a:t>Online learning platform for the minimum data set</a:t>
            </a:r>
          </a:p>
          <a:p>
            <a:pPr lvl="1"/>
            <a:r>
              <a:rPr lang="en-AU" dirty="0"/>
              <a:t>Reviewing clinical care ratio recommendations</a:t>
            </a:r>
          </a:p>
          <a:p>
            <a:pPr lvl="1"/>
            <a:r>
              <a:rPr lang="en-AU" dirty="0"/>
              <a:t>Staff modelling &amp; recommendations</a:t>
            </a:r>
          </a:p>
          <a:p>
            <a:pPr lvl="1"/>
            <a:r>
              <a:rPr lang="en-AU" dirty="0"/>
              <a:t>Reviewing data collection and reporting</a:t>
            </a:r>
          </a:p>
          <a:p>
            <a:pPr lvl="1"/>
            <a:r>
              <a:rPr lang="en-AU" dirty="0"/>
              <a:t>Position paper for allied health staffing within acute and rehabilitation settings for adults within tertiary teaching hospitals</a:t>
            </a:r>
          </a:p>
          <a:p>
            <a:pPr lvl="1"/>
            <a:endParaRPr lang="en-AU" dirty="0"/>
          </a:p>
          <a:p>
            <a:pPr lvl="1"/>
            <a:endParaRPr lang="en-AU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3E39CAD-A6C5-4516-88A6-B376E025FF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What?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BB29E06-00F1-4313-875F-46424A0D0BC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2868" y="5733256"/>
            <a:ext cx="1303593" cy="720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48979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D586E14-AB1F-4DA8-A117-ACCC9D5805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Meet bi-monthly via Microsoft Teams, and aim for one face to face meeting each year</a:t>
            </a:r>
          </a:p>
          <a:p>
            <a:r>
              <a:rPr lang="en-AU" dirty="0"/>
              <a:t>Regular informal networking amongst members</a:t>
            </a:r>
          </a:p>
          <a:p>
            <a:r>
              <a:rPr lang="en-AU" dirty="0"/>
              <a:t>Website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8C17C5C-F2F8-4AA9-BAFE-9CB18057CA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How?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036B750-9C6C-485F-B311-ADE667E0FD9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2868" y="5733256"/>
            <a:ext cx="1303593" cy="720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25203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A2C46A4-B6D1-415B-A9D4-DBC6167B8E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Who?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44E729-EF78-46AA-B1F3-05EA4B2CE8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76655" y="1988840"/>
            <a:ext cx="7790561" cy="1329036"/>
          </a:xfrm>
        </p:spPr>
        <p:txBody>
          <a:bodyPr>
            <a:normAutofit fontScale="47500" lnSpcReduction="20000"/>
          </a:bodyPr>
          <a:lstStyle/>
          <a:p>
            <a:pPr algn="l"/>
            <a:r>
              <a:rPr lang="en-AU" sz="4400">
                <a:latin typeface="+mn-lt"/>
              </a:rPr>
              <a:t>Allied Health representatives from tertiary, teaching hospitals across Australia and New Zealand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AU" sz="4400">
              <a:latin typeface="+mn-lt"/>
            </a:endParaRPr>
          </a:p>
          <a:p>
            <a:pPr algn="l"/>
            <a:r>
              <a:rPr lang="en-AU" sz="4400">
                <a:latin typeface="+mn-lt"/>
              </a:rPr>
              <a:t>Current members</a:t>
            </a:r>
          </a:p>
          <a:p>
            <a:endParaRPr lang="en-AU"/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8E4398B-B31E-4879-A08A-9A2E045779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77332" y="3140968"/>
            <a:ext cx="3820055" cy="2985195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AU" sz="2100" b="1" dirty="0"/>
              <a:t>Australia</a:t>
            </a:r>
          </a:p>
          <a:p>
            <a:r>
              <a:rPr lang="en-AU" sz="2100" dirty="0"/>
              <a:t>ACT</a:t>
            </a:r>
          </a:p>
          <a:p>
            <a:pPr lvl="1"/>
            <a:r>
              <a:rPr lang="en-AU" sz="2100" dirty="0"/>
              <a:t>Canberra Hospital</a:t>
            </a:r>
          </a:p>
          <a:p>
            <a:r>
              <a:rPr lang="en-AU" sz="2100" dirty="0"/>
              <a:t>NSW</a:t>
            </a:r>
          </a:p>
          <a:p>
            <a:pPr lvl="1"/>
            <a:r>
              <a:rPr lang="en-AU" sz="2100" dirty="0"/>
              <a:t>Wollongong Hospital</a:t>
            </a:r>
          </a:p>
          <a:p>
            <a:r>
              <a:rPr lang="en-AU" sz="2100" dirty="0"/>
              <a:t>QLD</a:t>
            </a:r>
          </a:p>
          <a:p>
            <a:pPr lvl="1"/>
            <a:r>
              <a:rPr lang="en-AU" sz="2100" dirty="0"/>
              <a:t>Gold Coast University Hospital</a:t>
            </a:r>
          </a:p>
          <a:p>
            <a:pPr lvl="1"/>
            <a:r>
              <a:rPr lang="en-AU" sz="2100" dirty="0"/>
              <a:t>Princess Alexandra Hospital</a:t>
            </a:r>
          </a:p>
          <a:p>
            <a:pPr lvl="1"/>
            <a:r>
              <a:rPr lang="en-AU" sz="2100" dirty="0"/>
              <a:t>The Prince Charles Hospital</a:t>
            </a:r>
          </a:p>
          <a:p>
            <a:pPr lvl="1"/>
            <a:r>
              <a:rPr lang="en-AU" sz="2100" dirty="0"/>
              <a:t>Sunshine Coast University Hospital</a:t>
            </a:r>
          </a:p>
          <a:p>
            <a:r>
              <a:rPr lang="en-AU" sz="2100" dirty="0"/>
              <a:t>SA</a:t>
            </a:r>
          </a:p>
          <a:p>
            <a:pPr lvl="1"/>
            <a:r>
              <a:rPr lang="en-AU" sz="2100" dirty="0"/>
              <a:t>Flinders Medical Centre</a:t>
            </a:r>
          </a:p>
          <a:p>
            <a:pPr lvl="1"/>
            <a:r>
              <a:rPr lang="en-AU" sz="2100" dirty="0"/>
              <a:t>Lyell McEwin Hospital</a:t>
            </a:r>
          </a:p>
          <a:p>
            <a:pPr lvl="1"/>
            <a:r>
              <a:rPr lang="en-AU" sz="2100" dirty="0"/>
              <a:t>Royal Adelaide Hospital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44A6D19-7FDB-4038-8243-63684179076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45025" y="2856322"/>
            <a:ext cx="3822192" cy="3269841"/>
          </a:xfrm>
        </p:spPr>
        <p:txBody>
          <a:bodyPr>
            <a:normAutofit fontScale="62500" lnSpcReduction="20000"/>
          </a:bodyPr>
          <a:lstStyle/>
          <a:p>
            <a:r>
              <a:rPr lang="en-AU" sz="2100" dirty="0"/>
              <a:t>TAS</a:t>
            </a:r>
          </a:p>
          <a:p>
            <a:pPr lvl="1"/>
            <a:r>
              <a:rPr lang="en-AU" sz="2100" dirty="0"/>
              <a:t>Launceston General Hospital</a:t>
            </a:r>
          </a:p>
          <a:p>
            <a:pPr lvl="1"/>
            <a:r>
              <a:rPr lang="en-AU" sz="2100" dirty="0"/>
              <a:t>Royal Hobart Hospital</a:t>
            </a:r>
          </a:p>
          <a:p>
            <a:r>
              <a:rPr lang="en-AU" sz="2100" dirty="0"/>
              <a:t>VIC</a:t>
            </a:r>
          </a:p>
          <a:p>
            <a:pPr lvl="1"/>
            <a:r>
              <a:rPr lang="en-AU" sz="2100" dirty="0"/>
              <a:t>The Alfred Hospital</a:t>
            </a:r>
          </a:p>
          <a:p>
            <a:pPr lvl="1"/>
            <a:r>
              <a:rPr lang="en-AU" sz="2100" dirty="0"/>
              <a:t>Geelong Hospital</a:t>
            </a:r>
          </a:p>
          <a:p>
            <a:pPr lvl="1"/>
            <a:r>
              <a:rPr lang="en-AU" sz="2100" dirty="0"/>
              <a:t>The Northern Hospital</a:t>
            </a:r>
          </a:p>
          <a:p>
            <a:pPr lvl="1"/>
            <a:r>
              <a:rPr lang="en-AU" sz="2100" dirty="0"/>
              <a:t>St Vincent’s Hospital</a:t>
            </a:r>
          </a:p>
          <a:p>
            <a:pPr lvl="1"/>
            <a:r>
              <a:rPr lang="en-AU" sz="2100" dirty="0"/>
              <a:t>Sunshine Hospital</a:t>
            </a:r>
          </a:p>
          <a:p>
            <a:r>
              <a:rPr lang="en-AU" sz="2100" dirty="0"/>
              <a:t>WA</a:t>
            </a:r>
          </a:p>
          <a:p>
            <a:pPr lvl="1"/>
            <a:r>
              <a:rPr lang="en-AU" sz="2100" dirty="0"/>
              <a:t>Sir Charles Gairdner Hospital</a:t>
            </a:r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r>
              <a:rPr lang="en-AU" b="1" dirty="0"/>
              <a:t>New Zealand</a:t>
            </a:r>
          </a:p>
          <a:p>
            <a:pPr lvl="1"/>
            <a:r>
              <a:rPr lang="en-AU" sz="1900" dirty="0"/>
              <a:t>Hutt Valley Hospital</a:t>
            </a:r>
          </a:p>
          <a:p>
            <a:pPr lvl="1"/>
            <a:r>
              <a:rPr lang="en-AU" sz="1900" dirty="0"/>
              <a:t>Wellington Hospital</a:t>
            </a:r>
          </a:p>
          <a:p>
            <a:pPr lvl="1"/>
            <a:r>
              <a:rPr lang="en-AU" sz="1900" dirty="0"/>
              <a:t>Under review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67ED625-2EFA-405F-AD19-0E68F09CD6F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2868" y="5733256"/>
            <a:ext cx="1303593" cy="720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15954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725A72F-30D7-4EF8-95F1-C9D426BB44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AU" dirty="0"/>
              <a:t>Join!</a:t>
            </a:r>
          </a:p>
          <a:p>
            <a:pPr lvl="1"/>
            <a:r>
              <a:rPr lang="en-AU" dirty="0"/>
              <a:t>Membership criteria</a:t>
            </a:r>
          </a:p>
          <a:p>
            <a:pPr marL="924243" lvl="2" indent="-342900"/>
            <a:r>
              <a:rPr lang="en-AU" dirty="0"/>
              <a:t>Tertiary, teaching hospitals</a:t>
            </a:r>
          </a:p>
          <a:p>
            <a:pPr marL="924243" lvl="2" indent="-342900"/>
            <a:r>
              <a:rPr lang="en-AU" dirty="0"/>
              <a:t>Use of Health Activity Hierarchy to collect Allied health Activity data (formerly Allied Health Classification System)</a:t>
            </a:r>
          </a:p>
          <a:p>
            <a:pPr marL="924243" lvl="2" indent="-342900"/>
            <a:r>
              <a:rPr lang="en-AU" dirty="0"/>
              <a:t>Compliance with annual data audit</a:t>
            </a:r>
          </a:p>
          <a:p>
            <a:pPr marL="924243" lvl="2" indent="-342900"/>
            <a:r>
              <a:rPr lang="en-AU" dirty="0"/>
              <a:t>Agreement for each site to contribute to one project annually</a:t>
            </a:r>
          </a:p>
          <a:p>
            <a:pPr marL="924243" lvl="2" indent="-342900"/>
            <a:r>
              <a:rPr lang="en-AU" dirty="0"/>
              <a:t>Willingness to participate in rotating Chair roster based on location (State, Territory, NZ) </a:t>
            </a:r>
          </a:p>
          <a:p>
            <a:pPr marL="924243" lvl="2" indent="-342900"/>
            <a:r>
              <a:rPr lang="en-AU" dirty="0"/>
              <a:t>Current membership fee is $100/year + GST</a:t>
            </a:r>
          </a:p>
          <a:p>
            <a:r>
              <a:rPr lang="en-AU" dirty="0"/>
              <a:t>Future projects include</a:t>
            </a:r>
          </a:p>
          <a:p>
            <a:pPr lvl="1"/>
            <a:r>
              <a:rPr lang="en-AU" dirty="0"/>
              <a:t>Investigate the use of PROMS &amp; PREMS in allied health</a:t>
            </a:r>
          </a:p>
          <a:p>
            <a:pPr lvl="1"/>
            <a:r>
              <a:rPr lang="en-AU" dirty="0"/>
              <a:t>Investigate issues with accessing data within the electronic medical record</a:t>
            </a:r>
          </a:p>
          <a:p>
            <a:pPr lvl="1"/>
            <a:r>
              <a:rPr lang="en-AU" dirty="0"/>
              <a:t>Best practice statement for allied health data collection</a:t>
            </a:r>
          </a:p>
          <a:p>
            <a:pPr lvl="1"/>
            <a:r>
              <a:rPr lang="en-AU" dirty="0"/>
              <a:t>Demonstrate value based healthcare through examples of health economics in use</a:t>
            </a:r>
          </a:p>
          <a:p>
            <a:pPr lvl="1"/>
            <a:endParaRPr lang="en-AU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365F604-BCC5-4039-88A0-A5522233FB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What next?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6A77717-279F-4680-B6CD-F84A3A8ADBC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136" y="5926296"/>
            <a:ext cx="1303593" cy="720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50060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1,000+ Free Question Mark &amp; Question Images - Pixabay">
            <a:extLst>
              <a:ext uri="{FF2B5EF4-FFF2-40B4-BE49-F238E27FC236}">
                <a16:creationId xmlns:a16="http://schemas.microsoft.com/office/drawing/2014/main" id="{23C3FB3F-DD81-4600-B2ED-F07ACF9758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8259" y="1340768"/>
            <a:ext cx="3707482" cy="37074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A87C71A6-A9FA-4500-A0A8-88B62045C9D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6176" y="620688"/>
            <a:ext cx="2240285" cy="1237491"/>
          </a:xfrm>
          <a:prstGeom prst="rect">
            <a:avLst/>
          </a:prstGeom>
        </p:spPr>
      </p:pic>
      <p:sp>
        <p:nvSpPr>
          <p:cNvPr id="8" name="Subtitle 7">
            <a:extLst>
              <a:ext uri="{FF2B5EF4-FFF2-40B4-BE49-F238E27FC236}">
                <a16:creationId xmlns:a16="http://schemas.microsoft.com/office/drawing/2014/main" id="{881EB298-F453-4EAE-9984-CAED9479C1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5141167"/>
            <a:ext cx="6400800" cy="376065"/>
          </a:xfrm>
        </p:spPr>
        <p:txBody>
          <a:bodyPr>
            <a:normAutofit lnSpcReduction="10000"/>
          </a:bodyPr>
          <a:lstStyle/>
          <a:p>
            <a:r>
              <a:rPr lang="en-AU"/>
              <a:t>aahbc@outlook.com</a:t>
            </a:r>
          </a:p>
        </p:txBody>
      </p:sp>
    </p:spTree>
    <p:extLst>
      <p:ext uri="{BB962C8B-B14F-4D97-AF65-F5344CB8AC3E}">
        <p14:creationId xmlns:p14="http://schemas.microsoft.com/office/powerpoint/2010/main" val="80988309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4E5DA41312C3042A1178B8DE33EEA95" ma:contentTypeVersion="12" ma:contentTypeDescription="Create a new document." ma:contentTypeScope="" ma:versionID="ff7b3a88e86d5600d997f84c668ef788">
  <xsd:schema xmlns:xsd="http://www.w3.org/2001/XMLSchema" xmlns:xs="http://www.w3.org/2001/XMLSchema" xmlns:p="http://schemas.microsoft.com/office/2006/metadata/properties" xmlns:ns2="abff83d1-a5f7-4a29-a915-fbc53e605652" xmlns:ns3="3e136884-cb55-4f8e-b6a1-4602bc0c41b6" targetNamespace="http://schemas.microsoft.com/office/2006/metadata/properties" ma:root="true" ma:fieldsID="bf51a4bcb9c79918573eb0e998e648bd" ns2:_="" ns3:_="">
    <xsd:import namespace="abff83d1-a5f7-4a29-a915-fbc53e605652"/>
    <xsd:import namespace="3e136884-cb55-4f8e-b6a1-4602bc0c41b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LengthInSecond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bff83d1-a5f7-4a29-a915-fbc53e60565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e136884-cb55-4f8e-b6a1-4602bc0c41b6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FB83134-78EF-4022-8957-A9FE0908874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78F8918-07BC-425F-802C-CAF0F5DD21D6}">
  <ds:schemaRefs>
    <ds:schemaRef ds:uri="3e136884-cb55-4f8e-b6a1-4602bc0c41b6"/>
    <ds:schemaRef ds:uri="abff83d1-a5f7-4a29-a915-fbc53e605652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644982F5-2BD0-41B5-AA63-D2003D8D4922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93</TotalTime>
  <Words>401</Words>
  <Application>Microsoft Office PowerPoint</Application>
  <PresentationFormat>On-screen Show (4:3)</PresentationFormat>
  <Paragraphs>73</Paragraphs>
  <Slides>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Candara</vt:lpstr>
      <vt:lpstr>Symbol</vt:lpstr>
      <vt:lpstr>Waveform</vt:lpstr>
      <vt:lpstr>Australasian Allied Health Benchmarking Consortium</vt:lpstr>
      <vt:lpstr>Why?</vt:lpstr>
      <vt:lpstr>What?</vt:lpstr>
      <vt:lpstr>How?</vt:lpstr>
      <vt:lpstr>Who?</vt:lpstr>
      <vt:lpstr>What next?</vt:lpstr>
      <vt:lpstr>PowerPoint Presentation</vt:lpstr>
    </vt:vector>
  </TitlesOfParts>
  <Company>CCDHB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 Whittaker [CCDHB]</dc:creator>
  <cp:lastModifiedBy>Julie-Anne Ross</cp:lastModifiedBy>
  <cp:revision>2</cp:revision>
  <dcterms:created xsi:type="dcterms:W3CDTF">2013-07-08T22:19:53Z</dcterms:created>
  <dcterms:modified xsi:type="dcterms:W3CDTF">2022-10-24T04:27:07Z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0x010100D4E5DA41312C3042A1178B8DE33EEA95</vt:lpwstr>
  </property>
</Properties>
</file>